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handoutMasterIdLst>
    <p:handoutMasterId r:id="rId78"/>
  </p:handoutMasterIdLst>
  <p:sldIdLst>
    <p:sldId id="256" r:id="rId2"/>
    <p:sldId id="257" r:id="rId3"/>
    <p:sldId id="258" r:id="rId4"/>
    <p:sldId id="259" r:id="rId5"/>
    <p:sldId id="260" r:id="rId6"/>
    <p:sldId id="261" r:id="rId7"/>
    <p:sldId id="262" r:id="rId8"/>
    <p:sldId id="333" r:id="rId9"/>
    <p:sldId id="263" r:id="rId10"/>
    <p:sldId id="334" r:id="rId11"/>
    <p:sldId id="264" r:id="rId12"/>
    <p:sldId id="265" r:id="rId13"/>
    <p:sldId id="266" r:id="rId14"/>
    <p:sldId id="267" r:id="rId15"/>
    <p:sldId id="268" r:id="rId16"/>
    <p:sldId id="269" r:id="rId17"/>
    <p:sldId id="270" r:id="rId18"/>
    <p:sldId id="272" r:id="rId19"/>
    <p:sldId id="271" r:id="rId20"/>
    <p:sldId id="273" r:id="rId21"/>
    <p:sldId id="274" r:id="rId22"/>
    <p:sldId id="275" r:id="rId23"/>
    <p:sldId id="276" r:id="rId24"/>
    <p:sldId id="277" r:id="rId25"/>
    <p:sldId id="278" r:id="rId26"/>
    <p:sldId id="279" r:id="rId27"/>
    <p:sldId id="280" r:id="rId28"/>
    <p:sldId id="281" r:id="rId29"/>
    <p:sldId id="285" r:id="rId30"/>
    <p:sldId id="286" r:id="rId31"/>
    <p:sldId id="289" r:id="rId32"/>
    <p:sldId id="291" r:id="rId33"/>
    <p:sldId id="293" r:id="rId34"/>
    <p:sldId id="294" r:id="rId35"/>
    <p:sldId id="295" r:id="rId36"/>
    <p:sldId id="296" r:id="rId37"/>
    <p:sldId id="297" r:id="rId38"/>
    <p:sldId id="335" r:id="rId39"/>
    <p:sldId id="336" r:id="rId40"/>
    <p:sldId id="298" r:id="rId41"/>
    <p:sldId id="337" r:id="rId42"/>
    <p:sldId id="300" r:id="rId43"/>
    <p:sldId id="301" r:id="rId44"/>
    <p:sldId id="302" r:id="rId45"/>
    <p:sldId id="338" r:id="rId46"/>
    <p:sldId id="339" r:id="rId47"/>
    <p:sldId id="345" r:id="rId48"/>
    <p:sldId id="342" r:id="rId49"/>
    <p:sldId id="341" r:id="rId50"/>
    <p:sldId id="340" r:id="rId51"/>
    <p:sldId id="303" r:id="rId52"/>
    <p:sldId id="304" r:id="rId53"/>
    <p:sldId id="305" r:id="rId54"/>
    <p:sldId id="306" r:id="rId55"/>
    <p:sldId id="307" r:id="rId56"/>
    <p:sldId id="308" r:id="rId57"/>
    <p:sldId id="309" r:id="rId58"/>
    <p:sldId id="310" r:id="rId59"/>
    <p:sldId id="311" r:id="rId60"/>
    <p:sldId id="312" r:id="rId61"/>
    <p:sldId id="313" r:id="rId62"/>
    <p:sldId id="316" r:id="rId63"/>
    <p:sldId id="317" r:id="rId64"/>
    <p:sldId id="318" r:id="rId65"/>
    <p:sldId id="320" r:id="rId66"/>
    <p:sldId id="321" r:id="rId67"/>
    <p:sldId id="322" r:id="rId68"/>
    <p:sldId id="323" r:id="rId69"/>
    <p:sldId id="324" r:id="rId70"/>
    <p:sldId id="325" r:id="rId71"/>
    <p:sldId id="343" r:id="rId72"/>
    <p:sldId id="326" r:id="rId73"/>
    <p:sldId id="329" r:id="rId74"/>
    <p:sldId id="330" r:id="rId75"/>
    <p:sldId id="331" r:id="rId76"/>
  </p:sldIdLst>
  <p:sldSz cx="9144000" cy="5143500" type="screen16x9"/>
  <p:notesSz cx="9144000" cy="51435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978" autoAdjust="0"/>
  </p:normalViewPr>
  <p:slideViewPr>
    <p:cSldViewPr>
      <p:cViewPr varScale="1">
        <p:scale>
          <a:sx n="70" d="100"/>
          <a:sy n="70" d="100"/>
        </p:scale>
        <p:origin x="1386" y="60"/>
      </p:cViewPr>
      <p:guideLst>
        <p:guide orient="horz" pos="2880"/>
        <p:guide pos="2160"/>
      </p:guideLst>
    </p:cSldViewPr>
  </p:slideViewPr>
  <p:notesTextViewPr>
    <p:cViewPr>
      <p:scale>
        <a:sx n="100" d="100"/>
        <a:sy n="100" d="100"/>
      </p:scale>
      <p:origin x="0" y="0"/>
    </p:cViewPr>
  </p:notesTextViewPr>
  <p:notesViewPr>
    <p:cSldViewPr>
      <p:cViewPr varScale="1">
        <p:scale>
          <a:sx n="97" d="100"/>
          <a:sy n="97" d="100"/>
        </p:scale>
        <p:origin x="402"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180013" y="0"/>
            <a:ext cx="3962400" cy="257175"/>
          </a:xfrm>
          <a:prstGeom prst="rect">
            <a:avLst/>
          </a:prstGeom>
        </p:spPr>
        <p:txBody>
          <a:bodyPr vert="horz" lIns="91440" tIns="45720" rIns="91440" bIns="45720" rtlCol="0"/>
          <a:lstStyle>
            <a:lvl1pPr algn="r">
              <a:defRPr sz="1200"/>
            </a:lvl1pPr>
          </a:lstStyle>
          <a:p>
            <a:fld id="{CCB9F728-23FF-4E64-8532-2C5D6FD7B538}" type="datetimeFigureOut">
              <a:rPr lang="zh-CN" altLang="en-US" smtClean="0"/>
              <a:t>2017/9/27</a:t>
            </a:fld>
            <a:endParaRPr lang="zh-CN" altLang="en-US"/>
          </a:p>
        </p:txBody>
      </p:sp>
      <p:sp>
        <p:nvSpPr>
          <p:cNvPr id="4" name="页脚占位符 3"/>
          <p:cNvSpPr>
            <a:spLocks noGrp="1"/>
          </p:cNvSpPr>
          <p:nvPr>
            <p:ph type="ftr" sz="quarter" idx="2"/>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180013" y="4886325"/>
            <a:ext cx="3962400" cy="257175"/>
          </a:xfrm>
          <a:prstGeom prst="rect">
            <a:avLst/>
          </a:prstGeom>
        </p:spPr>
        <p:txBody>
          <a:bodyPr vert="horz" lIns="91440" tIns="45720" rIns="91440" bIns="45720" rtlCol="0" anchor="b"/>
          <a:lstStyle>
            <a:lvl1pPr algn="r">
              <a:defRPr sz="1200"/>
            </a:lvl1pPr>
          </a:lstStyle>
          <a:p>
            <a:fld id="{ECC56F89-A28C-442F-8B05-0906EBDF26DF}" type="slidenum">
              <a:rPr lang="zh-CN" altLang="en-US" smtClean="0"/>
              <a:t>‹#›</a:t>
            </a:fld>
            <a:endParaRPr lang="zh-CN" altLang="en-US"/>
          </a:p>
        </p:txBody>
      </p:sp>
    </p:spTree>
    <p:extLst>
      <p:ext uri="{BB962C8B-B14F-4D97-AF65-F5344CB8AC3E}">
        <p14:creationId xmlns:p14="http://schemas.microsoft.com/office/powerpoint/2010/main" val="579477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25717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80013" y="0"/>
            <a:ext cx="3962400" cy="257175"/>
          </a:xfrm>
          <a:prstGeom prst="rect">
            <a:avLst/>
          </a:prstGeom>
        </p:spPr>
        <p:txBody>
          <a:bodyPr vert="horz" lIns="91440" tIns="45720" rIns="91440" bIns="45720" rtlCol="0"/>
          <a:lstStyle>
            <a:lvl1pPr algn="r">
              <a:defRPr sz="1200"/>
            </a:lvl1pPr>
          </a:lstStyle>
          <a:p>
            <a:fld id="{C9301D96-C983-4529-A825-0A2AB37EA138}" type="datetimeFigureOut">
              <a:rPr lang="zh-CN" altLang="en-US" smtClean="0"/>
              <a:t>2017/9/27</a:t>
            </a:fld>
            <a:endParaRPr lang="zh-CN" altLang="en-US"/>
          </a:p>
        </p:txBody>
      </p:sp>
      <p:sp>
        <p:nvSpPr>
          <p:cNvPr id="4" name="幻灯片图像占位符 3"/>
          <p:cNvSpPr>
            <a:spLocks noGrp="1" noRot="1" noChangeAspect="1"/>
          </p:cNvSpPr>
          <p:nvPr>
            <p:ph type="sldImg" idx="2"/>
          </p:nvPr>
        </p:nvSpPr>
        <p:spPr>
          <a:xfrm>
            <a:off x="3028950" y="642938"/>
            <a:ext cx="3086100" cy="173672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2474913"/>
            <a:ext cx="7315200" cy="20256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4886325"/>
            <a:ext cx="3962400" cy="257175"/>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80013" y="4886325"/>
            <a:ext cx="3962400" cy="257175"/>
          </a:xfrm>
          <a:prstGeom prst="rect">
            <a:avLst/>
          </a:prstGeom>
        </p:spPr>
        <p:txBody>
          <a:bodyPr vert="horz" lIns="91440" tIns="45720" rIns="91440" bIns="45720" rtlCol="0" anchor="b"/>
          <a:lstStyle>
            <a:lvl1pPr algn="r">
              <a:defRPr sz="1200"/>
            </a:lvl1pPr>
          </a:lstStyle>
          <a:p>
            <a:fld id="{877A8490-8453-4039-AFD7-D48C51E17724}" type="slidenum">
              <a:rPr lang="zh-CN" altLang="en-US" smtClean="0"/>
              <a:t>‹#›</a:t>
            </a:fld>
            <a:endParaRPr lang="zh-CN" altLang="en-US"/>
          </a:p>
        </p:txBody>
      </p:sp>
    </p:spTree>
    <p:extLst>
      <p:ext uri="{BB962C8B-B14F-4D97-AF65-F5344CB8AC3E}">
        <p14:creationId xmlns:p14="http://schemas.microsoft.com/office/powerpoint/2010/main" val="25871340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dirty="0" err="1" smtClean="0">
                <a:solidFill>
                  <a:schemeClr val="tx1"/>
                </a:solidFill>
                <a:effectLst/>
                <a:latin typeface="+mn-lt"/>
                <a:ea typeface="+mn-ea"/>
                <a:cs typeface="+mn-cs"/>
              </a:rPr>
              <a:t>HopsFS</a:t>
            </a:r>
            <a:r>
              <a:rPr lang="zh-CN" altLang="zh-CN" sz="1200" b="0" kern="1200" dirty="0" smtClean="0">
                <a:solidFill>
                  <a:schemeClr val="tx1"/>
                </a:solidFill>
                <a:effectLst/>
                <a:latin typeface="+mn-lt"/>
                <a:ea typeface="+mn-ea"/>
                <a:cs typeface="+mn-cs"/>
              </a:rPr>
              <a:t>：使用</a:t>
            </a:r>
            <a:r>
              <a:rPr lang="en-US" altLang="zh-CN" sz="1200" b="0" kern="1200" dirty="0" err="1" smtClean="0">
                <a:solidFill>
                  <a:schemeClr val="tx1"/>
                </a:solidFill>
                <a:effectLst/>
                <a:latin typeface="+mn-lt"/>
                <a:ea typeface="+mn-ea"/>
                <a:cs typeface="+mn-cs"/>
              </a:rPr>
              <a:t>NewSQL</a:t>
            </a:r>
            <a:r>
              <a:rPr lang="zh-CN" altLang="zh-CN" sz="1200" b="0" kern="1200" dirty="0" smtClean="0">
                <a:solidFill>
                  <a:schemeClr val="tx1"/>
                </a:solidFill>
                <a:effectLst/>
                <a:latin typeface="+mn-lt"/>
                <a:ea typeface="+mn-ea"/>
                <a:cs typeface="+mn-cs"/>
              </a:rPr>
              <a:t>数据库扩展分层文件系统</a:t>
            </a:r>
            <a:r>
              <a:rPr lang="zh-CN" altLang="zh-CN" sz="1200" b="0" kern="1200" dirty="0" smtClean="0">
                <a:solidFill>
                  <a:schemeClr val="tx1"/>
                </a:solidFill>
                <a:effectLst/>
                <a:latin typeface="+mn-lt"/>
                <a:ea typeface="+mn-ea"/>
                <a:cs typeface="+mn-cs"/>
              </a:rPr>
              <a:t>元数据</a:t>
            </a:r>
            <a:endParaRPr lang="en-US" altLang="zh-CN" sz="1200" b="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kern="1200" smtClean="0">
                <a:solidFill>
                  <a:schemeClr val="tx1"/>
                </a:solidFill>
                <a:effectLst/>
                <a:latin typeface="+mn-lt"/>
                <a:ea typeface="+mn-ea"/>
                <a:cs typeface="+mn-cs"/>
              </a:rPr>
              <a:t>Fast 2017</a:t>
            </a:r>
            <a:endParaRPr lang="zh-CN" altLang="zh-CN" sz="1200" b="1"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a:t>
            </a:fld>
            <a:endParaRPr lang="zh-CN" altLang="en-US"/>
          </a:p>
        </p:txBody>
      </p:sp>
    </p:spTree>
    <p:extLst>
      <p:ext uri="{BB962C8B-B14F-4D97-AF65-F5344CB8AC3E}">
        <p14:creationId xmlns:p14="http://schemas.microsoft.com/office/powerpoint/2010/main" val="24350911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Zookeeper</a:t>
            </a:r>
            <a:r>
              <a:rPr lang="en-US" altLang="zh-CN" baseline="0" dirty="0" smtClean="0"/>
              <a:t> Nodes:</a:t>
            </a:r>
            <a:r>
              <a:rPr lang="zh-CN" altLang="en-US" dirty="0" smtClean="0">
                <a:effectLst/>
              </a:rPr>
              <a:t>集群通过</a:t>
            </a:r>
            <a:r>
              <a:rPr lang="en-US" altLang="zh-CN" dirty="0" smtClean="0">
                <a:effectLst/>
              </a:rPr>
              <a:t>ZK</a:t>
            </a:r>
            <a:r>
              <a:rPr lang="zh-CN" altLang="en-US" dirty="0" smtClean="0">
                <a:effectLst/>
              </a:rPr>
              <a:t>来控制</a:t>
            </a:r>
            <a:r>
              <a:rPr lang="en-US" altLang="zh-CN" dirty="0" smtClean="0">
                <a:effectLst/>
              </a:rPr>
              <a:t>NN</a:t>
            </a:r>
            <a:r>
              <a:rPr lang="zh-CN" altLang="en-US" dirty="0" smtClean="0">
                <a:effectLst/>
              </a:rPr>
              <a:t>状态的变更，时刻监听着</a:t>
            </a:r>
            <a:r>
              <a:rPr lang="en-US" altLang="zh-CN" dirty="0" err="1" smtClean="0">
                <a:effectLst/>
              </a:rPr>
              <a:t>namenode</a:t>
            </a:r>
            <a:r>
              <a:rPr lang="en-US" altLang="zh-CN" dirty="0" smtClean="0">
                <a:effectLst/>
              </a:rPr>
              <a:t>.</a:t>
            </a:r>
            <a:r>
              <a:rPr lang="zh-CN" altLang="en-US" dirty="0" smtClean="0">
                <a:effectLst/>
              </a:rPr>
              <a:t>当主发生故障时，</a:t>
            </a:r>
            <a:r>
              <a:rPr lang="zh-CN" altLang="zh-CN" sz="1200" kern="1200" dirty="0" smtClean="0">
                <a:solidFill>
                  <a:schemeClr val="tx1"/>
                </a:solidFill>
                <a:effectLst/>
                <a:latin typeface="+mn-lt"/>
                <a:ea typeface="+mn-ea"/>
                <a:cs typeface="+mn-cs"/>
              </a:rPr>
              <a:t>协调主动到备用节点的故障切换。</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7A8490-8453-4039-AFD7-D48C51E17724}" type="slidenum">
              <a:rPr lang="zh-CN" altLang="en-US" smtClean="0"/>
              <a:t>11</a:t>
            </a:fld>
            <a:endParaRPr lang="zh-CN" altLang="en-US"/>
          </a:p>
        </p:txBody>
      </p:sp>
    </p:spTree>
    <p:extLst>
      <p:ext uri="{BB962C8B-B14F-4D97-AF65-F5344CB8AC3E}">
        <p14:creationId xmlns:p14="http://schemas.microsoft.com/office/powerpoint/2010/main" val="2648586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1PB</a:t>
            </a:r>
            <a:r>
              <a:rPr lang="zh-CN" altLang="en-US" dirty="0" smtClean="0"/>
              <a:t>文件系统数据，大约有</a:t>
            </a:r>
            <a:r>
              <a:rPr lang="en-US" altLang="zh-CN" dirty="0" smtClean="0"/>
              <a:t>1 GB</a:t>
            </a:r>
            <a:r>
              <a:rPr lang="zh-CN" altLang="en-US" dirty="0" smtClean="0"/>
              <a:t>的元数据</a:t>
            </a:r>
            <a:r>
              <a:rPr lang="en-US" altLang="zh-CN" dirty="0" smtClean="0"/>
              <a:t>.</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例如 </a:t>
            </a:r>
            <a:r>
              <a:rPr lang="en-US" altLang="zh-CN" sz="1200" kern="1200" dirty="0" smtClean="0">
                <a:solidFill>
                  <a:schemeClr val="tx1"/>
                </a:solidFill>
                <a:effectLst/>
                <a:latin typeface="+mn-lt"/>
                <a:ea typeface="+mn-ea"/>
                <a:cs typeface="+mn-cs"/>
              </a:rPr>
              <a:t>Spotify</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集群拥有</a:t>
            </a:r>
            <a:r>
              <a:rPr lang="en-US" altLang="zh-CN" sz="1200" kern="1200" dirty="0" smtClean="0">
                <a:solidFill>
                  <a:schemeClr val="tx1"/>
                </a:solidFill>
                <a:effectLst/>
                <a:latin typeface="+mn-lt"/>
                <a:ea typeface="+mn-ea"/>
                <a:cs typeface="+mn-cs"/>
              </a:rPr>
              <a:t>1600</a:t>
            </a:r>
            <a:r>
              <a:rPr lang="zh-CN" altLang="zh-CN" sz="1200" kern="1200" dirty="0" smtClean="0">
                <a:solidFill>
                  <a:schemeClr val="tx1"/>
                </a:solidFill>
                <a:effectLst/>
                <a:latin typeface="+mn-lt"/>
                <a:ea typeface="+mn-ea"/>
                <a:cs typeface="+mn-cs"/>
              </a:rPr>
              <a:t>多个节点，存储</a:t>
            </a:r>
            <a:r>
              <a:rPr lang="en-US" altLang="zh-CN" sz="1200" kern="1200" dirty="0" smtClean="0">
                <a:solidFill>
                  <a:schemeClr val="tx1"/>
                </a:solidFill>
                <a:effectLst/>
                <a:latin typeface="+mn-lt"/>
                <a:ea typeface="+mn-ea"/>
                <a:cs typeface="+mn-cs"/>
              </a:rPr>
              <a:t>60 PB</a:t>
            </a:r>
            <a:r>
              <a:rPr lang="zh-CN" altLang="zh-CN" sz="1200" kern="1200" dirty="0" smtClean="0">
                <a:solidFill>
                  <a:schemeClr val="tx1"/>
                </a:solidFill>
                <a:effectLst/>
                <a:latin typeface="+mn-lt"/>
                <a:ea typeface="+mn-ea"/>
                <a:cs typeface="+mn-cs"/>
              </a:rPr>
              <a:t>的数据，但其元数据</a:t>
            </a:r>
            <a:r>
              <a:rPr lang="zh-CN" altLang="en-US" sz="1200" kern="1200" dirty="0" smtClean="0">
                <a:solidFill>
                  <a:schemeClr val="tx1"/>
                </a:solidFill>
                <a:effectLst/>
                <a:latin typeface="+mn-lt"/>
                <a:ea typeface="+mn-ea"/>
                <a:cs typeface="+mn-cs"/>
              </a:rPr>
              <a:t>实际</a:t>
            </a:r>
            <a:r>
              <a:rPr lang="zh-CN" altLang="zh-CN" sz="1200" kern="1200" dirty="0" smtClean="0">
                <a:solidFill>
                  <a:schemeClr val="tx1"/>
                </a:solidFill>
                <a:effectLst/>
                <a:latin typeface="+mn-lt"/>
                <a:ea typeface="+mn-ea"/>
                <a:cs typeface="+mn-cs"/>
              </a:rPr>
              <a:t>需要</a:t>
            </a:r>
            <a:r>
              <a:rPr lang="en-US" altLang="zh-CN" sz="1200" kern="1200" dirty="0" smtClean="0">
                <a:solidFill>
                  <a:schemeClr val="tx1"/>
                </a:solidFill>
                <a:effectLst/>
                <a:latin typeface="+mn-lt"/>
                <a:ea typeface="+mn-ea"/>
                <a:cs typeface="+mn-cs"/>
              </a:rPr>
              <a:t>140 GB</a:t>
            </a:r>
            <a:r>
              <a:rPr lang="zh-CN" altLang="zh-CN"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虚拟机（</a:t>
            </a:r>
            <a:r>
              <a:rPr lang="en-US" altLang="zh-CN" sz="1200" kern="1200" dirty="0" smtClean="0">
                <a:solidFill>
                  <a:schemeClr val="tx1"/>
                </a:solidFill>
                <a:effectLst/>
                <a:latin typeface="+mn-lt"/>
                <a:ea typeface="+mn-ea"/>
                <a:cs typeface="+mn-cs"/>
              </a:rPr>
              <a:t>JVM</a:t>
            </a:r>
            <a:r>
              <a:rPr lang="zh-CN" altLang="zh-CN" sz="1200" kern="1200" dirty="0" smtClean="0">
                <a:solidFill>
                  <a:schemeClr val="tx1"/>
                </a:solidFill>
                <a:effectLst/>
                <a:latin typeface="+mn-lt"/>
                <a:ea typeface="+mn-ea"/>
                <a:cs typeface="+mn-cs"/>
              </a:rPr>
              <a:t>）堆。</a:t>
            </a:r>
            <a:r>
              <a:rPr lang="zh-CN" altLang="en-US" sz="1200" kern="1200" dirty="0" smtClean="0">
                <a:solidFill>
                  <a:schemeClr val="tx1"/>
                </a:solidFill>
                <a:effectLst/>
                <a:latin typeface="+mn-lt"/>
                <a:ea typeface="+mn-ea"/>
                <a:cs typeface="+mn-cs"/>
              </a:rPr>
              <a:t>额外多余的空间还需要存储</a:t>
            </a:r>
            <a:r>
              <a:rPr lang="zh-CN" altLang="zh-CN" sz="1200" kern="1200" dirty="0" smtClean="0">
                <a:solidFill>
                  <a:schemeClr val="tx1"/>
                </a:solidFill>
                <a:effectLst/>
                <a:latin typeface="+mn-lt"/>
                <a:ea typeface="+mn-ea"/>
                <a:cs typeface="+mn-cs"/>
              </a:rPr>
              <a:t>临时对象，文件系统维护所需的</a:t>
            </a:r>
            <a:r>
              <a:rPr lang="en-US" altLang="zh-CN" sz="1200" kern="1200" dirty="0" smtClean="0">
                <a:solidFill>
                  <a:schemeClr val="tx1"/>
                </a:solidFill>
                <a:effectLst/>
                <a:latin typeface="+mn-lt"/>
                <a:ea typeface="+mn-ea"/>
                <a:cs typeface="+mn-cs"/>
              </a:rPr>
              <a:t>RPC</a:t>
            </a:r>
            <a:r>
              <a:rPr lang="zh-CN" altLang="zh-CN" sz="1200" kern="1200" dirty="0" smtClean="0">
                <a:solidFill>
                  <a:schemeClr val="tx1"/>
                </a:solidFill>
                <a:effectLst/>
                <a:latin typeface="+mn-lt"/>
                <a:ea typeface="+mn-ea"/>
                <a:cs typeface="+mn-cs"/>
              </a:rPr>
              <a:t>请求队列和辅助元数据</a:t>
            </a:r>
            <a:r>
              <a:rPr lang="zh-CN" altLang="en-US" sz="1200" kern="1200" dirty="0" smtClean="0">
                <a:solidFill>
                  <a:schemeClr val="tx1"/>
                </a:solidFill>
                <a:effectLst/>
                <a:latin typeface="+mn-lt"/>
                <a:ea typeface="+mn-ea"/>
                <a:cs typeface="+mn-cs"/>
              </a:rPr>
              <a:t>等</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而目前的趋势是朝着更大的</a:t>
            </a:r>
            <a:r>
              <a:rPr lang="en-US" altLang="zh-CN" sz="1200" kern="1200" dirty="0" smtClean="0">
                <a:solidFill>
                  <a:schemeClr val="tx1"/>
                </a:solidFill>
                <a:effectLst/>
                <a:latin typeface="+mn-lt"/>
                <a:ea typeface="+mn-ea"/>
                <a:cs typeface="+mn-cs"/>
              </a:rPr>
              <a:t>HDFS</a:t>
            </a:r>
            <a:r>
              <a:rPr lang="zh-CN" altLang="en-US" sz="1200" kern="1200" dirty="0" smtClean="0">
                <a:solidFill>
                  <a:schemeClr val="tx1"/>
                </a:solidFill>
                <a:effectLst/>
                <a:latin typeface="+mn-lt"/>
                <a:ea typeface="+mn-ea"/>
                <a:cs typeface="+mn-cs"/>
              </a:rPr>
              <a:t>集群，</a:t>
            </a:r>
            <a:r>
              <a:rPr lang="en-US" altLang="zh-CN" sz="1200" kern="1200" dirty="0" smtClean="0">
                <a:solidFill>
                  <a:schemeClr val="tx1"/>
                </a:solidFill>
                <a:effectLst/>
                <a:latin typeface="+mn-lt"/>
                <a:ea typeface="+mn-ea"/>
                <a:cs typeface="+mn-cs"/>
              </a:rPr>
              <a:t>Facebook</a:t>
            </a:r>
            <a:r>
              <a:rPr lang="zh-CN" altLang="zh-CN" sz="1200" kern="1200" dirty="0" smtClean="0">
                <a:solidFill>
                  <a:schemeClr val="tx1"/>
                </a:solidFill>
                <a:effectLst/>
                <a:latin typeface="+mn-lt"/>
                <a:ea typeface="+mn-ea"/>
                <a:cs typeface="+mn-cs"/>
              </a:rPr>
              <a:t>拥有超过</a:t>
            </a:r>
            <a:r>
              <a:rPr lang="en-US" altLang="zh-CN" sz="1200" kern="1200" dirty="0" smtClean="0">
                <a:solidFill>
                  <a:schemeClr val="tx1"/>
                </a:solidFill>
                <a:effectLst/>
                <a:latin typeface="+mn-lt"/>
                <a:ea typeface="+mn-ea"/>
                <a:cs typeface="+mn-cs"/>
              </a:rPr>
              <a:t>100 PB</a:t>
            </a:r>
            <a:r>
              <a:rPr lang="zh-CN" altLang="zh-CN" sz="1200" kern="1200" dirty="0" smtClean="0">
                <a:solidFill>
                  <a:schemeClr val="tx1"/>
                </a:solidFill>
                <a:effectLst/>
                <a:latin typeface="+mn-lt"/>
                <a:ea typeface="+mn-ea"/>
                <a:cs typeface="+mn-cs"/>
              </a:rPr>
              <a:t>的数据的</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集群</a:t>
            </a:r>
            <a:endParaRPr lang="zh-CN" altLang="en-US" dirty="0" smtClean="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12</a:t>
            </a:fld>
            <a:endParaRPr lang="zh-CN" altLang="en-US"/>
          </a:p>
        </p:txBody>
      </p:sp>
    </p:spTree>
    <p:extLst>
      <p:ext uri="{BB962C8B-B14F-4D97-AF65-F5344CB8AC3E}">
        <p14:creationId xmlns:p14="http://schemas.microsoft.com/office/powerpoint/2010/main" val="60017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目前的</a:t>
            </a:r>
            <a:r>
              <a:rPr lang="en-US" altLang="zh-CN" dirty="0" smtClean="0"/>
              <a:t>JVM</a:t>
            </a:r>
            <a:r>
              <a:rPr lang="zh-CN" altLang="en-US" dirty="0" smtClean="0"/>
              <a:t>垃圾回收技术不允许非常大的堆大小，因为</a:t>
            </a:r>
            <a:r>
              <a:rPr lang="en-US" altLang="zh-CN" dirty="0" smtClean="0"/>
              <a:t>JVM</a:t>
            </a:r>
            <a:r>
              <a:rPr lang="zh-CN" altLang="en-US" dirty="0" smtClean="0"/>
              <a:t>垃圾收集器引起的应用程序（占用</a:t>
            </a:r>
            <a:r>
              <a:rPr lang="en-US" altLang="zh-CN" dirty="0" smtClean="0"/>
              <a:t>CPU</a:t>
            </a:r>
            <a:r>
              <a:rPr lang="zh-CN" altLang="en-US" dirty="0" smtClean="0"/>
              <a:t>资源，暂停其他进程的操作）暂停会影响</a:t>
            </a:r>
            <a:r>
              <a:rPr lang="en-US" altLang="zh-CN" dirty="0" smtClean="0"/>
              <a:t>HDFS</a:t>
            </a:r>
            <a:r>
              <a:rPr lang="zh-CN" altLang="en-US" dirty="0" smtClean="0"/>
              <a:t>的操作。</a:t>
            </a:r>
            <a:endParaRPr lang="en-US" altLang="zh-CN" dirty="0" smtClean="0"/>
          </a:p>
          <a:p>
            <a:r>
              <a:rPr lang="zh-CN" altLang="en-US" dirty="0" smtClean="0"/>
              <a:t>在</a:t>
            </a:r>
            <a:r>
              <a:rPr lang="en-US" altLang="zh-CN" dirty="0" smtClean="0"/>
              <a:t>HDFS</a:t>
            </a:r>
            <a:r>
              <a:rPr lang="zh-CN" altLang="en-US" dirty="0" smtClean="0"/>
              <a:t>的一个文件中只有一个写入者，可以允许有多个读者。 </a:t>
            </a:r>
            <a:r>
              <a:rPr lang="en-US" altLang="zh-CN" dirty="0" smtClean="0"/>
              <a:t>HDFS</a:t>
            </a:r>
            <a:r>
              <a:rPr lang="zh-CN" altLang="en-US" dirty="0" smtClean="0"/>
              <a:t>的设计建立在“一次写入、多次读写”任务的基础上。</a:t>
            </a:r>
            <a:r>
              <a:rPr lang="en-US" altLang="zh-CN" dirty="0" smtClean="0"/>
              <a:t>HDFS </a:t>
            </a:r>
            <a:r>
              <a:rPr lang="en-US" altLang="zh-CN" dirty="0" err="1" smtClean="0"/>
              <a:t>namenode</a:t>
            </a:r>
            <a:r>
              <a:rPr lang="zh-CN" altLang="en-US" dirty="0" smtClean="0"/>
              <a:t>的单片架构现在是</a:t>
            </a:r>
            <a:r>
              <a:rPr lang="en-US" altLang="zh-CN" dirty="0" smtClean="0"/>
              <a:t>Hadoop</a:t>
            </a:r>
            <a:r>
              <a:rPr lang="zh-CN" altLang="en-US" dirty="0" smtClean="0"/>
              <a:t>的可扩展性瓶颈。该架构的另一个限制是数据结构被优化以减少其内存占用，导致元数据难以修改或导出到外部系统。</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13</a:t>
            </a:fld>
            <a:endParaRPr lang="zh-CN" altLang="en-US"/>
          </a:p>
        </p:txBody>
      </p:sp>
    </p:spTree>
    <p:extLst>
      <p:ext uri="{BB962C8B-B14F-4D97-AF65-F5344CB8AC3E}">
        <p14:creationId xmlns:p14="http://schemas.microsoft.com/office/powerpoint/2010/main" val="122791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Heap:</a:t>
            </a:r>
            <a:r>
              <a:rPr lang="zh-CN" altLang="en-US" dirty="0" smtClean="0"/>
              <a:t>堆</a:t>
            </a:r>
            <a:endParaRPr lang="en-US" altLang="zh-CN" dirty="0" smtClean="0"/>
          </a:p>
          <a:p>
            <a:r>
              <a:rPr lang="en-US" altLang="zh-CN" dirty="0" smtClean="0"/>
              <a:t>multiple stateless </a:t>
            </a:r>
            <a:r>
              <a:rPr lang="en-US" altLang="zh-CN" dirty="0" err="1" smtClean="0"/>
              <a:t>namenodes</a:t>
            </a:r>
            <a:r>
              <a:rPr lang="en-US" altLang="zh-CN" dirty="0" smtClean="0"/>
              <a:t> access</a:t>
            </a:r>
            <a:r>
              <a:rPr lang="zh-CN" altLang="en-US" dirty="0" smtClean="0"/>
              <a:t>：增加多个无状态</a:t>
            </a:r>
            <a:r>
              <a:rPr lang="en-US" altLang="zh-CN" dirty="0" err="1" smtClean="0"/>
              <a:t>namenode</a:t>
            </a:r>
            <a:r>
              <a:rPr lang="zh-CN" altLang="en-US" dirty="0" smtClean="0"/>
              <a:t>访问</a:t>
            </a:r>
            <a:r>
              <a:rPr lang="en-US" altLang="zh-CN" dirty="0" smtClean="0"/>
              <a:t>,</a:t>
            </a:r>
            <a:r>
              <a:rPr lang="zh-CN" altLang="en-US" dirty="0" smtClean="0"/>
              <a:t>来处理元数据。</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15</a:t>
            </a:fld>
            <a:endParaRPr lang="zh-CN" altLang="en-US"/>
          </a:p>
        </p:txBody>
      </p:sp>
    </p:spTree>
    <p:extLst>
      <p:ext uri="{BB962C8B-B14F-4D97-AF65-F5344CB8AC3E}">
        <p14:creationId xmlns:p14="http://schemas.microsoft.com/office/powerpoint/2010/main" val="1411147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HopsFS</a:t>
            </a:r>
            <a:r>
              <a:rPr lang="zh-CN" altLang="en-US" dirty="0" smtClean="0"/>
              <a:t>是</a:t>
            </a:r>
            <a:r>
              <a:rPr lang="en-US" altLang="zh-CN" dirty="0" smtClean="0"/>
              <a:t>HDFS v2.0.4</a:t>
            </a:r>
            <a:r>
              <a:rPr lang="zh-CN" altLang="en-US" dirty="0" smtClean="0"/>
              <a:t>的分支。与</a:t>
            </a:r>
            <a:r>
              <a:rPr lang="en-US" altLang="zh-CN" dirty="0" smtClean="0"/>
              <a:t>HDFS</a:t>
            </a:r>
            <a:r>
              <a:rPr lang="zh-CN" altLang="en-US" dirty="0" smtClean="0"/>
              <a:t>不同，</a:t>
            </a:r>
            <a:r>
              <a:rPr lang="en-US" altLang="zh-CN" dirty="0" err="1" smtClean="0"/>
              <a:t>HopsFS</a:t>
            </a:r>
            <a:r>
              <a:rPr lang="zh-CN" altLang="en-US" dirty="0" smtClean="0"/>
              <a:t>通过解耦元数据存储和操作服务来提供横向扩展的元数据层。</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16</a:t>
            </a:fld>
            <a:endParaRPr lang="zh-CN" altLang="en-US"/>
          </a:p>
        </p:txBody>
      </p:sp>
    </p:spTree>
    <p:extLst>
      <p:ext uri="{BB962C8B-B14F-4D97-AF65-F5344CB8AC3E}">
        <p14:creationId xmlns:p14="http://schemas.microsoft.com/office/powerpoint/2010/main" val="4022814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跟</a:t>
            </a:r>
            <a:r>
              <a:rPr lang="en-US" altLang="zh-CN" dirty="0" smtClean="0"/>
              <a:t>HDFS </a:t>
            </a:r>
            <a:r>
              <a:rPr lang="en-US" altLang="zh-CN" dirty="0" err="1" smtClean="0"/>
              <a:t>datanodes</a:t>
            </a:r>
            <a:r>
              <a:rPr lang="zh-CN" altLang="en-US" dirty="0" smtClean="0"/>
              <a:t>部分没有什么不同，存储文件的结点。</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连接到所有的</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，但是</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将块报告只发送到一个</a:t>
            </a:r>
            <a:r>
              <a:rPr lang="en-US" altLang="zh-CN" sz="1200" kern="1200" dirty="0" smtClean="0">
                <a:solidFill>
                  <a:schemeClr val="tx1"/>
                </a:solidFill>
                <a:effectLst/>
                <a:latin typeface="+mn-lt"/>
                <a:ea typeface="+mn-ea"/>
                <a:cs typeface="+mn-cs"/>
              </a:rPr>
              <a:t>leader </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Leader </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负载平衡节点上的块报告</a:t>
            </a:r>
            <a:r>
              <a:rPr lang="zh-CN" altLang="en-US" sz="1200" kern="1200" dirty="0" smtClean="0">
                <a:solidFill>
                  <a:schemeClr val="tx1"/>
                </a:solidFill>
                <a:effectLst/>
                <a:latin typeface="+mn-lt"/>
                <a:ea typeface="+mn-ea"/>
                <a:cs typeface="+mn-cs"/>
              </a:rPr>
              <a:t>给所有</a:t>
            </a:r>
            <a:r>
              <a:rPr lang="zh-CN" altLang="zh-CN" sz="1200" kern="1200" dirty="0" smtClean="0">
                <a:solidFill>
                  <a:schemeClr val="tx1"/>
                </a:solidFill>
                <a:effectLst/>
                <a:latin typeface="+mn-lt"/>
                <a:ea typeface="+mn-ea"/>
                <a:cs typeface="+mn-cs"/>
              </a:rPr>
              <a:t>活着的</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去处理</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17</a:t>
            </a:fld>
            <a:endParaRPr lang="zh-CN" altLang="en-US"/>
          </a:p>
        </p:txBody>
      </p:sp>
    </p:spTree>
    <p:extLst>
      <p:ext uri="{BB962C8B-B14F-4D97-AF65-F5344CB8AC3E}">
        <p14:creationId xmlns:p14="http://schemas.microsoft.com/office/powerpoint/2010/main" val="1527419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Data Access Layer(</a:t>
            </a:r>
            <a:r>
              <a:rPr lang="en-US" altLang="zh-CN" dirty="0" smtClean="0"/>
              <a:t>DAL) Driver:</a:t>
            </a:r>
            <a:r>
              <a:rPr lang="zh-CN" altLang="en-US" dirty="0" smtClean="0"/>
              <a:t>数据访问层驱动。</a:t>
            </a:r>
            <a:r>
              <a:rPr lang="zh-CN" altLang="zh-CN" sz="1200" kern="1200" dirty="0" smtClean="0">
                <a:solidFill>
                  <a:schemeClr val="tx1"/>
                </a:solidFill>
                <a:effectLst/>
                <a:latin typeface="+mn-lt"/>
                <a:ea typeface="+mn-ea"/>
                <a:cs typeface="+mn-cs"/>
              </a:rPr>
              <a:t>每个</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都有一个数据访问层（</a:t>
            </a:r>
            <a:r>
              <a:rPr lang="en-US" altLang="zh-CN" sz="1200" kern="1200" dirty="0" smtClean="0">
                <a:solidFill>
                  <a:schemeClr val="tx1"/>
                </a:solidFill>
                <a:effectLst/>
                <a:latin typeface="+mn-lt"/>
                <a:ea typeface="+mn-ea"/>
                <a:cs typeface="+mn-cs"/>
              </a:rPr>
              <a:t>DAL</a:t>
            </a:r>
            <a:r>
              <a:rPr lang="zh-CN" altLang="zh-CN" sz="1200" kern="1200" dirty="0" smtClean="0">
                <a:solidFill>
                  <a:schemeClr val="tx1"/>
                </a:solidFill>
                <a:effectLst/>
                <a:latin typeface="+mn-lt"/>
                <a:ea typeface="+mn-ea"/>
                <a:cs typeface="+mn-cs"/>
              </a:rPr>
              <a:t>）驱动程序，与</a:t>
            </a:r>
            <a:r>
              <a:rPr lang="en-US" altLang="zh-CN" sz="1200" kern="1200" dirty="0" smtClean="0">
                <a:solidFill>
                  <a:schemeClr val="tx1"/>
                </a:solidFill>
                <a:effectLst/>
                <a:latin typeface="+mn-lt"/>
                <a:ea typeface="+mn-ea"/>
                <a:cs typeface="+mn-cs"/>
              </a:rPr>
              <a:t>JDBC</a:t>
            </a:r>
            <a:r>
              <a:rPr lang="zh-CN" altLang="zh-CN" sz="1200" kern="1200" dirty="0" smtClean="0">
                <a:solidFill>
                  <a:schemeClr val="tx1"/>
                </a:solidFill>
                <a:effectLst/>
                <a:latin typeface="+mn-lt"/>
                <a:ea typeface="+mn-ea"/>
                <a:cs typeface="+mn-cs"/>
              </a:rPr>
              <a:t>类似，</a:t>
            </a:r>
            <a:r>
              <a:rPr lang="zh-CN" altLang="en-US" sz="1200" kern="1200" dirty="0" smtClean="0">
                <a:solidFill>
                  <a:schemeClr val="tx1"/>
                </a:solidFill>
                <a:effectLst/>
                <a:latin typeface="+mn-lt"/>
                <a:ea typeface="+mn-ea"/>
                <a:cs typeface="+mn-cs"/>
              </a:rPr>
              <a:t>可以支持各种数据库的操作。</a:t>
            </a:r>
            <a:endParaRPr lang="en-US" altLang="zh-CN" dirty="0" smtClean="0"/>
          </a:p>
          <a:p>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支持使用</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编写的多个无状态</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来处理客户端的请求</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并处理存储在外部分布式数据库中的元数据</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对于</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之间的内部管理，</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通过选择一个负责管理节点的领导者</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来解决这个问题</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对于</a:t>
            </a:r>
            <a:r>
              <a:rPr lang="en-US" altLang="zh-CN" sz="1200" kern="1200" dirty="0" smtClean="0">
                <a:solidFill>
                  <a:schemeClr val="tx1"/>
                </a:solidFill>
                <a:effectLst/>
                <a:latin typeface="+mn-lt"/>
                <a:ea typeface="+mn-ea"/>
                <a:cs typeface="+mn-cs"/>
              </a:rPr>
              <a:t>leader election protocol</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可以在</a:t>
            </a: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存储引擎</a:t>
            </a:r>
            <a:r>
              <a:rPr lang="en-US" altLang="zh-CN" sz="1200" kern="1200" dirty="0" err="1" smtClean="0">
                <a:solidFill>
                  <a:schemeClr val="tx1"/>
                </a:solidFill>
                <a:effectLst/>
                <a:latin typeface="+mn-lt"/>
                <a:ea typeface="+mn-ea"/>
                <a:cs typeface="+mn-cs"/>
              </a:rPr>
              <a:t>NewSQL</a:t>
            </a:r>
            <a:r>
              <a:rPr lang="zh-CN" altLang="zh-CN" sz="1200" kern="1200" dirty="0" smtClean="0">
                <a:solidFill>
                  <a:schemeClr val="tx1"/>
                </a:solidFill>
                <a:effectLst/>
                <a:latin typeface="+mn-lt"/>
                <a:ea typeface="+mn-ea"/>
                <a:cs typeface="+mn-cs"/>
              </a:rPr>
              <a:t>数据库中使用两阶段提交事务来实现可靠的领导选举服务</a:t>
            </a:r>
            <a:r>
              <a:rPr lang="zh-CN" altLang="en-US" sz="1200" kern="1200" dirty="0" smtClean="0">
                <a:solidFill>
                  <a:schemeClr val="tx1"/>
                </a:solidFill>
                <a:effectLst/>
                <a:latin typeface="+mn-lt"/>
                <a:ea typeface="+mn-ea"/>
                <a:cs typeface="+mn-cs"/>
              </a:rPr>
              <a:t>，选举出一个进程最小的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作为领导者</a:t>
            </a:r>
            <a:r>
              <a:rPr lang="zh-CN" altLang="zh-CN" sz="1200" kern="1200" dirty="0" smtClean="0">
                <a:solidFill>
                  <a:schemeClr val="tx1"/>
                </a:solidFill>
                <a:effectLst/>
                <a:latin typeface="+mn-lt"/>
                <a:ea typeface="+mn-ea"/>
                <a:cs typeface="+mn-cs"/>
              </a:rPr>
              <a:t>。我们的算法使得已经使用</a:t>
            </a:r>
            <a:r>
              <a:rPr lang="en-US" altLang="zh-CN" sz="1200" kern="1200" dirty="0" err="1" smtClean="0">
                <a:solidFill>
                  <a:schemeClr val="tx1"/>
                </a:solidFill>
                <a:effectLst/>
                <a:latin typeface="+mn-lt"/>
                <a:ea typeface="+mn-ea"/>
                <a:cs typeface="+mn-cs"/>
              </a:rPr>
              <a:t>NewSQL</a:t>
            </a:r>
            <a:r>
              <a:rPr lang="zh-CN" altLang="zh-CN" sz="1200" kern="1200" dirty="0" smtClean="0">
                <a:solidFill>
                  <a:schemeClr val="tx1"/>
                </a:solidFill>
                <a:effectLst/>
                <a:latin typeface="+mn-lt"/>
                <a:ea typeface="+mn-ea"/>
                <a:cs typeface="+mn-cs"/>
              </a:rPr>
              <a:t>数据库的分布式系统可以节省部署第三方服务的操作开销</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我的理解：类似于两阶段提交的</a:t>
            </a:r>
            <a:r>
              <a:rPr lang="en-US" altLang="zh-CN" sz="1200" kern="1200" dirty="0" smtClean="0">
                <a:solidFill>
                  <a:schemeClr val="tx1"/>
                </a:solidFill>
                <a:effectLst/>
                <a:latin typeface="+mn-lt"/>
                <a:ea typeface="+mn-ea"/>
                <a:cs typeface="+mn-cs"/>
              </a:rPr>
              <a:t>leader election</a:t>
            </a:r>
            <a:r>
              <a:rPr lang="zh-CN" altLang="en-US" sz="1200" kern="1200" dirty="0" smtClean="0">
                <a:solidFill>
                  <a:schemeClr val="tx1"/>
                </a:solidFill>
                <a:effectLst/>
                <a:latin typeface="+mn-lt"/>
                <a:ea typeface="+mn-ea"/>
                <a:cs typeface="+mn-cs"/>
              </a:rPr>
              <a:t>选举出一个</a:t>
            </a:r>
            <a:r>
              <a:rPr lang="en-US" altLang="zh-CN" sz="1200" kern="1200" dirty="0" smtClean="0">
                <a:solidFill>
                  <a:schemeClr val="tx1"/>
                </a:solidFill>
                <a:effectLst/>
                <a:latin typeface="+mn-lt"/>
                <a:ea typeface="+mn-ea"/>
                <a:cs typeface="+mn-cs"/>
              </a:rPr>
              <a:t>leader</a:t>
            </a:r>
            <a:r>
              <a:rPr lang="zh-CN" altLang="en-US" sz="1200" kern="1200" dirty="0" smtClean="0">
                <a:solidFill>
                  <a:schemeClr val="tx1"/>
                </a:solidFill>
                <a:effectLst/>
                <a:latin typeface="+mn-lt"/>
                <a:ea typeface="+mn-ea"/>
                <a:cs typeface="+mn-cs"/>
              </a:rPr>
              <a:t>来管理活着的结点，这个协议会为每个</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提供一个为唯一的</a:t>
            </a:r>
            <a:r>
              <a:rPr lang="en-US" altLang="zh-CN" sz="1200" kern="1200" dirty="0" smtClean="0">
                <a:solidFill>
                  <a:schemeClr val="tx1"/>
                </a:solidFill>
                <a:effectLst/>
                <a:latin typeface="+mn-lt"/>
                <a:ea typeface="+mn-ea"/>
                <a:cs typeface="+mn-cs"/>
              </a:rPr>
              <a:t>ID,</a:t>
            </a:r>
            <a:r>
              <a:rPr lang="zh-CN" altLang="en-US" sz="1200" kern="1200" dirty="0" smtClean="0">
                <a:solidFill>
                  <a:schemeClr val="tx1"/>
                </a:solidFill>
                <a:effectLst/>
                <a:latin typeface="+mn-lt"/>
                <a:ea typeface="+mn-ea"/>
                <a:cs typeface="+mn-cs"/>
              </a:rPr>
              <a:t>而活着的可以服务的</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是由</a:t>
            </a:r>
            <a:r>
              <a:rPr lang="en-US" altLang="zh-CN" sz="1200" kern="1200" dirty="0" smtClean="0">
                <a:solidFill>
                  <a:schemeClr val="tx1"/>
                </a:solidFill>
                <a:effectLst/>
                <a:latin typeface="+mn-lt"/>
                <a:ea typeface="+mn-ea"/>
                <a:cs typeface="+mn-cs"/>
              </a:rPr>
              <a:t>leader</a:t>
            </a:r>
            <a:r>
              <a:rPr lang="zh-CN" altLang="en-US" sz="1200" kern="1200" dirty="0" smtClean="0">
                <a:solidFill>
                  <a:schemeClr val="tx1"/>
                </a:solidFill>
                <a:effectLst/>
                <a:latin typeface="+mn-lt"/>
                <a:ea typeface="+mn-ea"/>
                <a:cs typeface="+mn-cs"/>
              </a:rPr>
              <a:t>管理并提供其在有限的时间里进行服务。</a:t>
            </a:r>
            <a:endParaRPr lang="en-US"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18</a:t>
            </a:fld>
            <a:endParaRPr lang="zh-CN" altLang="en-US"/>
          </a:p>
        </p:txBody>
      </p:sp>
    </p:spTree>
    <p:extLst>
      <p:ext uri="{BB962C8B-B14F-4D97-AF65-F5344CB8AC3E}">
        <p14:creationId xmlns:p14="http://schemas.microsoft.com/office/powerpoint/2010/main" val="2277748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简单来说，</a:t>
            </a:r>
            <a:r>
              <a:rPr lang="zh-CN" altLang="zh-CN" sz="1200" kern="1200" dirty="0" smtClean="0">
                <a:solidFill>
                  <a:schemeClr val="tx1"/>
                </a:solidFill>
                <a:effectLst/>
                <a:latin typeface="+mn-lt"/>
                <a:ea typeface="+mn-ea"/>
                <a:cs typeface="+mn-cs"/>
              </a:rPr>
              <a:t>存储元数据</a:t>
            </a:r>
            <a:r>
              <a:rPr lang="zh-CN" altLang="en-US" sz="1200" kern="1200" dirty="0" smtClean="0">
                <a:solidFill>
                  <a:schemeClr val="tx1"/>
                </a:solidFill>
                <a:effectLst/>
                <a:latin typeface="+mn-lt"/>
                <a:ea typeface="+mn-ea"/>
                <a:cs typeface="+mn-cs"/>
              </a:rPr>
              <a:t>的。</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19</a:t>
            </a:fld>
            <a:endParaRPr lang="zh-CN" altLang="en-US"/>
          </a:p>
        </p:txBody>
      </p:sp>
    </p:spTree>
    <p:extLst>
      <p:ext uri="{BB962C8B-B14F-4D97-AF65-F5344CB8AC3E}">
        <p14:creationId xmlns:p14="http://schemas.microsoft.com/office/powerpoint/2010/main" val="3445117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客户可以</a:t>
            </a:r>
            <a:r>
              <a:rPr lang="zh-CN" altLang="en-US" sz="1200" kern="1200" dirty="0" smtClean="0">
                <a:solidFill>
                  <a:schemeClr val="tx1"/>
                </a:solidFill>
                <a:effectLst/>
                <a:latin typeface="+mn-lt"/>
                <a:ea typeface="+mn-ea"/>
                <a:cs typeface="+mn-cs"/>
              </a:rPr>
              <a:t>随机选择等</a:t>
            </a:r>
            <a:r>
              <a:rPr lang="zh-CN" altLang="zh-CN" sz="1200" kern="1200" dirty="0" smtClean="0">
                <a:solidFill>
                  <a:schemeClr val="tx1"/>
                </a:solidFill>
                <a:effectLst/>
                <a:latin typeface="+mn-lt"/>
                <a:ea typeface="+mn-ea"/>
                <a:cs typeface="+mn-cs"/>
              </a:rPr>
              <a:t>策略来选择执行文件系统操作的</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客户端</a:t>
            </a:r>
            <a:r>
              <a:rPr lang="zh-CN" altLang="en-US" sz="1200" kern="1200" dirty="0" smtClean="0">
                <a:solidFill>
                  <a:schemeClr val="tx1"/>
                </a:solidFill>
                <a:effectLst/>
                <a:latin typeface="+mn-lt"/>
                <a:ea typeface="+mn-ea"/>
                <a:cs typeface="+mn-cs"/>
              </a:rPr>
              <a:t>会</a:t>
            </a:r>
            <a:r>
              <a:rPr lang="zh-CN" altLang="zh-CN" sz="1200" kern="1200" dirty="0" smtClean="0">
                <a:solidFill>
                  <a:schemeClr val="tx1"/>
                </a:solidFill>
                <a:effectLst/>
                <a:latin typeface="+mn-lt"/>
                <a:ea typeface="+mn-ea"/>
                <a:cs typeface="+mn-cs"/>
              </a:rPr>
              <a:t>定期</a:t>
            </a:r>
            <a:r>
              <a:rPr lang="zh-CN" altLang="en-US" sz="1200" kern="1200" dirty="0" smtClean="0">
                <a:solidFill>
                  <a:schemeClr val="tx1"/>
                </a:solidFill>
                <a:effectLst/>
                <a:latin typeface="+mn-lt"/>
                <a:ea typeface="+mn-ea"/>
                <a:cs typeface="+mn-cs"/>
              </a:rPr>
              <a:t>跟</a:t>
            </a:r>
            <a:r>
              <a:rPr lang="en-US" altLang="zh-CN" sz="1200" kern="1200" dirty="0" smtClean="0">
                <a:solidFill>
                  <a:schemeClr val="tx1"/>
                </a:solidFill>
                <a:effectLst/>
                <a:latin typeface="+mn-lt"/>
                <a:ea typeface="+mn-ea"/>
                <a:cs typeface="+mn-cs"/>
              </a:rPr>
              <a:t>NNS</a:t>
            </a:r>
            <a:r>
              <a:rPr lang="zh-CN" altLang="en-US" sz="1200" kern="1200" dirty="0" smtClean="0">
                <a:solidFill>
                  <a:schemeClr val="tx1"/>
                </a:solidFill>
                <a:effectLst/>
                <a:latin typeface="+mn-lt"/>
                <a:ea typeface="+mn-ea"/>
                <a:cs typeface="+mn-cs"/>
              </a:rPr>
              <a:t>端进行交互，</a:t>
            </a:r>
            <a:r>
              <a:rPr lang="zh-CN" altLang="zh-CN" sz="1200" kern="1200" dirty="0" smtClean="0">
                <a:solidFill>
                  <a:schemeClr val="tx1"/>
                </a:solidFill>
                <a:effectLst/>
                <a:latin typeface="+mn-lt"/>
                <a:ea typeface="+mn-ea"/>
                <a:cs typeface="+mn-cs"/>
              </a:rPr>
              <a:t>刷新</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列表，使新的节点能够加入一个可操作的集群。</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20</a:t>
            </a:fld>
            <a:endParaRPr lang="zh-CN" altLang="en-US"/>
          </a:p>
        </p:txBody>
      </p:sp>
    </p:spTree>
    <p:extLst>
      <p:ext uri="{BB962C8B-B14F-4D97-AF65-F5344CB8AC3E}">
        <p14:creationId xmlns:p14="http://schemas.microsoft.com/office/powerpoint/2010/main" val="33922726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网络数据库（</a:t>
            </a: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）是</a:t>
            </a:r>
            <a:r>
              <a:rPr lang="en-US" altLang="zh-CN" sz="1200" kern="1200" dirty="0" smtClean="0">
                <a:solidFill>
                  <a:schemeClr val="tx1"/>
                </a:solidFill>
                <a:effectLst/>
                <a:latin typeface="+mn-lt"/>
                <a:ea typeface="+mn-ea"/>
                <a:cs typeface="+mn-cs"/>
              </a:rPr>
              <a:t>MySQL</a:t>
            </a:r>
            <a:r>
              <a:rPr lang="zh-CN" altLang="zh-CN" sz="1200" kern="1200" dirty="0" smtClean="0">
                <a:solidFill>
                  <a:schemeClr val="tx1"/>
                </a:solidFill>
                <a:effectLst/>
                <a:latin typeface="+mn-lt"/>
                <a:ea typeface="+mn-ea"/>
                <a:cs typeface="+mn-cs"/>
              </a:rPr>
              <a:t>集群的存储引擎。</a:t>
            </a:r>
            <a:r>
              <a:rPr lang="en-US" altLang="zh-CN" sz="1200" kern="1200" dirty="0" smtClean="0">
                <a:solidFill>
                  <a:schemeClr val="tx1"/>
                </a:solidFill>
                <a:effectLst/>
                <a:latin typeface="+mn-lt"/>
                <a:ea typeface="+mn-ea"/>
                <a:cs typeface="+mn-cs"/>
              </a:rPr>
              <a:t>NoSQL</a:t>
            </a:r>
            <a:r>
              <a:rPr lang="zh-CN" altLang="zh-CN" sz="1200" kern="1200" dirty="0" smtClean="0">
                <a:solidFill>
                  <a:schemeClr val="tx1"/>
                </a:solidFill>
                <a:effectLst/>
                <a:latin typeface="+mn-lt"/>
                <a:ea typeface="+mn-ea"/>
                <a:cs typeface="+mn-cs"/>
              </a:rPr>
              <a:t>，泛指非关系型的数据库。</a:t>
            </a:r>
            <a:r>
              <a:rPr lang="zh-CN" altLang="en-US" sz="1200" kern="1200" dirty="0" smtClean="0">
                <a:solidFill>
                  <a:schemeClr val="tx1"/>
                </a:solidFill>
                <a:effectLst/>
                <a:latin typeface="+mn-lt"/>
                <a:ea typeface="+mn-ea"/>
                <a:cs typeface="+mn-cs"/>
              </a:rPr>
              <a:t>每秒</a:t>
            </a:r>
            <a:r>
              <a:rPr lang="en-US" altLang="zh-CN" sz="1200" kern="1200" dirty="0" smtClean="0">
                <a:solidFill>
                  <a:schemeClr val="tx1"/>
                </a:solidFill>
                <a:effectLst/>
                <a:latin typeface="+mn-lt"/>
                <a:ea typeface="+mn-ea"/>
                <a:cs typeface="+mn-cs"/>
              </a:rPr>
              <a:t>20</a:t>
            </a:r>
            <a:r>
              <a:rPr lang="zh-CN" altLang="en-US" sz="1200" kern="1200" dirty="0" smtClean="0">
                <a:solidFill>
                  <a:schemeClr val="tx1"/>
                </a:solidFill>
                <a:effectLst/>
                <a:latin typeface="+mn-lt"/>
                <a:ea typeface="+mn-ea"/>
                <a:cs typeface="+mn-cs"/>
              </a:rPr>
              <a:t>亿 </a:t>
            </a:r>
            <a:r>
              <a:rPr lang="en-US" altLang="zh-CN" sz="1200" kern="1200" dirty="0" smtClean="0">
                <a:solidFill>
                  <a:schemeClr val="tx1"/>
                </a:solidFill>
                <a:effectLst/>
                <a:latin typeface="+mn-lt"/>
                <a:ea typeface="+mn-ea"/>
                <a:cs typeface="+mn-cs"/>
              </a:rPr>
              <a:t>read ops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水平划分存储结点的表，叫做</a:t>
            </a:r>
            <a:r>
              <a:rPr lang="en-US" altLang="zh-CN" sz="1200" kern="1200" dirty="0" smtClean="0">
                <a:solidFill>
                  <a:schemeClr val="tx1"/>
                </a:solidFill>
                <a:effectLst/>
                <a:latin typeface="+mn-lt"/>
                <a:ea typeface="+mn-ea"/>
                <a:cs typeface="+mn-cs"/>
              </a:rPr>
              <a:t>NDB </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 </a:t>
            </a: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中，默认的副本为</a:t>
            </a:r>
            <a:r>
              <a:rPr lang="en-US" altLang="zh-CN" sz="1200" kern="1200" dirty="0" smtClean="0">
                <a:solidFill>
                  <a:schemeClr val="tx1"/>
                </a:solidFill>
                <a:effectLst/>
                <a:latin typeface="+mn-lt"/>
                <a:ea typeface="+mn-ea"/>
                <a:cs typeface="+mn-cs"/>
              </a:rPr>
              <a:t>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还支持表的应用程序定义分区（</a:t>
            </a:r>
            <a:r>
              <a:rPr lang="en-US" altLang="zh-CN" sz="1200" kern="1200" dirty="0" smtClean="0">
                <a:solidFill>
                  <a:schemeClr val="tx1"/>
                </a:solidFill>
                <a:effectLst/>
                <a:latin typeface="+mn-lt"/>
                <a:ea typeface="+mn-ea"/>
                <a:cs typeface="+mn-cs"/>
              </a:rPr>
              <a:t>ADP</a:t>
            </a:r>
            <a:r>
              <a:rPr lang="zh-CN" altLang="zh-CN" sz="1200" kern="1200" dirty="0" smtClean="0">
                <a:solidFill>
                  <a:schemeClr val="tx1"/>
                </a:solidFill>
                <a:effectLst/>
                <a:latin typeface="+mn-lt"/>
                <a:ea typeface="+mn-ea"/>
                <a:cs typeface="+mn-cs"/>
              </a:rPr>
              <a:t>）。事务协调器位于所有</a:t>
            </a: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数据节点上，从而实现数据分片之间的高性能交易，即多分区事务。</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通过提供基于应用程序定义的分区方案的提示，可以在包含由事务读取</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更新的数据的</a:t>
            </a:r>
            <a:r>
              <a:rPr lang="en-US" altLang="zh-CN" sz="1200" kern="1200" dirty="0" smtClean="0">
                <a:solidFill>
                  <a:schemeClr val="tx1"/>
                </a:solidFill>
                <a:effectLst/>
                <a:latin typeface="+mn-lt"/>
                <a:ea typeface="+mn-ea"/>
                <a:cs typeface="+mn-cs"/>
              </a:rPr>
              <a:t>NDB</a:t>
            </a:r>
            <a:r>
              <a:rPr lang="zh-CN" altLang="zh-CN" sz="1200" kern="1200" dirty="0" smtClean="0">
                <a:solidFill>
                  <a:schemeClr val="tx1"/>
                </a:solidFill>
                <a:effectLst/>
                <a:latin typeface="+mn-lt"/>
                <a:ea typeface="+mn-ea"/>
                <a:cs typeface="+mn-cs"/>
              </a:rPr>
              <a:t>数据结点（</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）上启动事务，从而实现分发感知事务（</a:t>
            </a:r>
            <a:r>
              <a:rPr lang="en-US" altLang="zh-CN" sz="1200" kern="1200" dirty="0" smtClean="0">
                <a:solidFill>
                  <a:schemeClr val="tx1"/>
                </a:solidFill>
                <a:effectLst/>
                <a:latin typeface="+mn-lt"/>
                <a:ea typeface="+mn-ea"/>
                <a:cs typeface="+mn-cs"/>
              </a:rPr>
              <a:t>DAT</a:t>
            </a:r>
            <a:r>
              <a:rPr lang="zh-CN" altLang="zh-CN" sz="1200" kern="1200" dirty="0" smtClean="0">
                <a:solidFill>
                  <a:schemeClr val="tx1"/>
                </a:solidFill>
                <a:effectLst/>
                <a:latin typeface="+mn-lt"/>
                <a:ea typeface="+mn-ea"/>
                <a:cs typeface="+mn-cs"/>
              </a:rPr>
              <a:t>）。特别地，单行读取操作和分区修剪的索引扫描（单个数据分片参与的扫描操作）受益于分布式感知事务，因为它们可以在本地读取所有数据</a:t>
            </a:r>
            <a:r>
              <a:rPr lang="en-US" altLang="zh-CN" sz="1200" kern="1200" dirty="0" smtClean="0">
                <a:solidFill>
                  <a:schemeClr val="tx1"/>
                </a:solidFill>
                <a:effectLst/>
                <a:latin typeface="+mn-lt"/>
                <a:ea typeface="+mn-ea"/>
                <a:cs typeface="+mn-cs"/>
              </a:rPr>
              <a:t>[78]</a:t>
            </a:r>
            <a:r>
              <a:rPr lang="zh-CN" altLang="zh-CN" sz="1200" kern="1200" dirty="0" smtClean="0">
                <a:solidFill>
                  <a:schemeClr val="tx1"/>
                </a:solidFill>
                <a:effectLst/>
                <a:latin typeface="+mn-lt"/>
                <a:ea typeface="+mn-ea"/>
                <a:cs typeface="+mn-cs"/>
              </a:rPr>
              <a:t>。不正确的提示导致额外的网络通信，但是不会影响系统的正常运行。</a:t>
            </a: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22</a:t>
            </a:fld>
            <a:endParaRPr lang="zh-CN" altLang="en-US"/>
          </a:p>
        </p:txBody>
      </p:sp>
    </p:spTree>
    <p:extLst>
      <p:ext uri="{BB962C8B-B14F-4D97-AF65-F5344CB8AC3E}">
        <p14:creationId xmlns:p14="http://schemas.microsoft.com/office/powerpoint/2010/main" val="250973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ops/sec:</a:t>
            </a:r>
            <a:r>
              <a:rPr lang="zh-CN" altLang="en-US" dirty="0" smtClean="0"/>
              <a:t>每秒操作数</a:t>
            </a:r>
            <a:endParaRPr lang="en-US" altLang="zh-CN" dirty="0" smtClean="0"/>
          </a:p>
          <a:p>
            <a:r>
              <a:rPr lang="en-US" altLang="zh-CN" dirty="0" smtClean="0"/>
              <a:t>Hadoop compatible distributed hierarchical file system that</a:t>
            </a:r>
            <a:r>
              <a:rPr lang="en-US" altLang="zh-CN" baseline="0" dirty="0" smtClean="0"/>
              <a:t> stores billions of files</a:t>
            </a:r>
          </a:p>
          <a:p>
            <a:r>
              <a:rPr lang="zh-CN" altLang="en-US" dirty="0" smtClean="0"/>
              <a:t>兼容</a:t>
            </a:r>
            <a:r>
              <a:rPr lang="en-US" altLang="zh-CN" dirty="0" smtClean="0"/>
              <a:t>Hadoop</a:t>
            </a:r>
            <a:r>
              <a:rPr lang="zh-CN" altLang="en-US" dirty="0" smtClean="0"/>
              <a:t>的分布式分层文件系统，用于存储数十亿个文件</a:t>
            </a:r>
            <a:endParaRPr lang="en-US" altLang="zh-CN" dirty="0" smtClean="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a:t>
            </a:fld>
            <a:endParaRPr lang="zh-CN" altLang="en-US"/>
          </a:p>
        </p:txBody>
      </p:sp>
    </p:spTree>
    <p:extLst>
      <p:ext uri="{BB962C8B-B14F-4D97-AF65-F5344CB8AC3E}">
        <p14:creationId xmlns:p14="http://schemas.microsoft.com/office/powerpoint/2010/main" val="2369897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23</a:t>
            </a:fld>
            <a:endParaRPr lang="zh-CN" altLang="en-US"/>
          </a:p>
        </p:txBody>
      </p:sp>
    </p:spTree>
    <p:extLst>
      <p:ext uri="{BB962C8B-B14F-4D97-AF65-F5344CB8AC3E}">
        <p14:creationId xmlns:p14="http://schemas.microsoft.com/office/powerpoint/2010/main" val="3841150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HopsFS</a:t>
            </a:r>
            <a:r>
              <a:rPr lang="zh-CN" altLang="en-US" dirty="0" smtClean="0"/>
              <a:t>中的文件系统操作主要在</a:t>
            </a:r>
            <a:r>
              <a:rPr lang="en-US" altLang="zh-CN" dirty="0" smtClean="0"/>
              <a:t>MySQL Cluster</a:t>
            </a:r>
            <a:r>
              <a:rPr lang="zh-CN" altLang="en-US" dirty="0" smtClean="0"/>
              <a:t>中使用多分区事务和行级锁实现，为元数据操作提供可串行化。</a:t>
            </a:r>
            <a:endParaRPr lang="en-US" altLang="zh-CN" dirty="0" smtClean="0"/>
          </a:p>
          <a:p>
            <a:endParaRPr lang="en-US" altLang="zh-CN" dirty="0" smtClean="0"/>
          </a:p>
          <a:p>
            <a:r>
              <a:rPr lang="zh-CN" altLang="zh-CN" sz="1200" kern="1200" dirty="0" smtClean="0">
                <a:solidFill>
                  <a:schemeClr val="tx1"/>
                </a:solidFill>
                <a:effectLst/>
                <a:latin typeface="+mn-lt"/>
                <a:ea typeface="+mn-ea"/>
                <a:cs typeface="+mn-cs"/>
              </a:rPr>
              <a:t>当分发元数据时，需要应用程序定义的分区方案来分割元数据，并且需要协商一致的协议来确保跨分片的操作的元数据完整性。 基于</a:t>
            </a:r>
            <a:r>
              <a:rPr lang="en-US" altLang="zh-CN" sz="1200" kern="1200" dirty="0" smtClean="0">
                <a:solidFill>
                  <a:schemeClr val="tx1"/>
                </a:solidFill>
                <a:effectLst/>
                <a:latin typeface="+mn-lt"/>
                <a:ea typeface="+mn-ea"/>
                <a:cs typeface="+mn-cs"/>
              </a:rPr>
              <a:t>Quorum</a:t>
            </a:r>
            <a:r>
              <a:rPr lang="zh-CN" altLang="zh-CN" sz="1200" kern="1200" dirty="0" smtClean="0">
                <a:solidFill>
                  <a:schemeClr val="tx1"/>
                </a:solidFill>
                <a:effectLst/>
                <a:latin typeface="+mn-lt"/>
                <a:ea typeface="+mn-ea"/>
                <a:cs typeface="+mn-cs"/>
              </a:rPr>
              <a:t>的协商协议（如</a:t>
            </a:r>
            <a:r>
              <a:rPr lang="en-US" altLang="zh-CN" sz="1200" kern="1200" dirty="0" err="1" smtClean="0">
                <a:solidFill>
                  <a:schemeClr val="tx1"/>
                </a:solidFill>
                <a:effectLst/>
                <a:latin typeface="+mn-lt"/>
                <a:ea typeface="+mn-ea"/>
                <a:cs typeface="+mn-cs"/>
              </a:rPr>
              <a:t>Paxos</a:t>
            </a:r>
            <a:r>
              <a:rPr lang="zh-CN" altLang="zh-CN" sz="1200" kern="1200" dirty="0" smtClean="0">
                <a:solidFill>
                  <a:schemeClr val="tx1"/>
                </a:solidFill>
                <a:effectLst/>
                <a:latin typeface="+mn-lt"/>
                <a:ea typeface="+mn-ea"/>
                <a:cs typeface="+mn-cs"/>
              </a:rPr>
              <a:t>）在单个分片中提供高性能，但通常与使用两阶段提交协议实现的事务相结合，用于交叉分片的操作，如</a:t>
            </a:r>
            <a:r>
              <a:rPr lang="en-US" altLang="zh-CN" sz="1200" kern="1200" dirty="0" smtClean="0">
                <a:solidFill>
                  <a:schemeClr val="tx1"/>
                </a:solidFill>
                <a:effectLst/>
                <a:latin typeface="+mn-lt"/>
                <a:ea typeface="+mn-ea"/>
                <a:cs typeface="+mn-cs"/>
              </a:rPr>
              <a:t>Megastore [6]</a:t>
            </a:r>
            <a:r>
              <a:rPr lang="zh-CN" altLang="zh-CN"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Spanner [10]</a:t>
            </a:r>
            <a:r>
              <a:rPr lang="zh-CN" altLang="zh-CN" sz="1200" kern="1200" dirty="0" smtClean="0">
                <a:solidFill>
                  <a:schemeClr val="tx1"/>
                </a:solidFill>
                <a:effectLst/>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24</a:t>
            </a:fld>
            <a:endParaRPr lang="zh-CN" altLang="en-US"/>
          </a:p>
        </p:txBody>
      </p:sp>
    </p:spTree>
    <p:extLst>
      <p:ext uri="{BB962C8B-B14F-4D97-AF65-F5344CB8AC3E}">
        <p14:creationId xmlns:p14="http://schemas.microsoft.com/office/powerpoint/2010/main" val="3513391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中，文件系统元数据存储在表中，其中目录</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由</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表中的单个行表示。</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25</a:t>
            </a:fld>
            <a:endParaRPr lang="zh-CN" altLang="en-US"/>
          </a:p>
        </p:txBody>
      </p:sp>
    </p:spTree>
    <p:extLst>
      <p:ext uri="{BB962C8B-B14F-4D97-AF65-F5344CB8AC3E}">
        <p14:creationId xmlns:p14="http://schemas.microsoft.com/office/powerpoint/2010/main" val="161007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然而，文件</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具有更多关联的元数据，例如一组块，块位置</a:t>
            </a:r>
            <a:r>
              <a:rPr lang="zh-CN" altLang="en-US" sz="1200" kern="1200" dirty="0" smtClean="0">
                <a:solidFill>
                  <a:schemeClr val="tx1"/>
                </a:solidFill>
                <a:effectLst/>
                <a:latin typeface="+mn-lt"/>
                <a:ea typeface="+mn-ea"/>
                <a:cs typeface="+mn-cs"/>
              </a:rPr>
              <a:t>等</a:t>
            </a:r>
            <a:r>
              <a:rPr lang="zh-CN" altLang="zh-CN" sz="1200" kern="1200" dirty="0" smtClean="0">
                <a:solidFill>
                  <a:schemeClr val="tx1"/>
                </a:solidFill>
                <a:effectLst/>
                <a:latin typeface="+mn-lt"/>
                <a:ea typeface="+mn-ea"/>
                <a:cs typeface="+mn-cs"/>
              </a:rPr>
              <a:t>存储在</a:t>
            </a:r>
            <a:r>
              <a:rPr lang="zh-CN" altLang="en-US" sz="1200" kern="1200" dirty="0" smtClean="0">
                <a:solidFill>
                  <a:schemeClr val="tx1"/>
                </a:solidFill>
                <a:effectLst/>
                <a:latin typeface="+mn-lt"/>
                <a:ea typeface="+mn-ea"/>
                <a:cs typeface="+mn-cs"/>
              </a:rPr>
              <a:t>一个</a:t>
            </a:r>
            <a:r>
              <a:rPr lang="zh-CN" altLang="zh-CN" sz="1200" kern="1200" dirty="0" smtClean="0">
                <a:solidFill>
                  <a:schemeClr val="tx1"/>
                </a:solidFill>
                <a:effectLst/>
                <a:latin typeface="+mn-lt"/>
                <a:ea typeface="+mn-ea"/>
                <a:cs typeface="+mn-cs"/>
              </a:rPr>
              <a:t>单独表中</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文件和目录由</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实体表示，它包含对文件系统层次结构中其父</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（父</a:t>
            </a:r>
            <a:r>
              <a:rPr lang="en-US" altLang="zh-CN" sz="1200" kern="1200" dirty="0" err="1" smtClean="0">
                <a:solidFill>
                  <a:schemeClr val="tx1"/>
                </a:solidFill>
                <a:effectLst/>
                <a:latin typeface="+mn-lt"/>
                <a:ea typeface="+mn-ea"/>
                <a:cs typeface="+mn-cs"/>
              </a:rPr>
              <a:t>inode</a:t>
            </a:r>
            <a:r>
              <a:rPr lang="en-US" altLang="zh-CN" sz="1200" kern="1200" dirty="0" smtClean="0">
                <a:solidFill>
                  <a:schemeClr val="tx1"/>
                </a:solidFill>
                <a:effectLst/>
                <a:latin typeface="+mn-lt"/>
                <a:ea typeface="+mn-ea"/>
                <a:cs typeface="+mn-cs"/>
              </a:rPr>
              <a:t> ID</a:t>
            </a:r>
            <a:r>
              <a:rPr lang="zh-CN" altLang="zh-CN" sz="1200" kern="1200" dirty="0" smtClean="0">
                <a:solidFill>
                  <a:schemeClr val="tx1"/>
                </a:solidFill>
                <a:effectLst/>
                <a:latin typeface="+mn-lt"/>
                <a:ea typeface="+mn-ea"/>
                <a:cs typeface="+mn-cs"/>
              </a:rPr>
              <a:t>）的引用。</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26</a:t>
            </a:fld>
            <a:endParaRPr lang="zh-CN" altLang="en-US"/>
          </a:p>
        </p:txBody>
      </p:sp>
    </p:spTree>
    <p:extLst>
      <p:ext uri="{BB962C8B-B14F-4D97-AF65-F5344CB8AC3E}">
        <p14:creationId xmlns:p14="http://schemas.microsoft.com/office/powerpoint/2010/main" val="2448534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每个块副本的</a:t>
            </a:r>
            <a:r>
              <a:rPr lang="zh-CN" altLang="en-US" sz="1200" kern="1200" dirty="0" smtClean="0">
                <a:solidFill>
                  <a:schemeClr val="tx1"/>
                </a:solidFill>
                <a:effectLst/>
                <a:latin typeface="+mn-lt"/>
                <a:ea typeface="+mn-ea"/>
                <a:cs typeface="+mn-cs"/>
              </a:rPr>
              <a:t>元数据信息存储</a:t>
            </a:r>
            <a:r>
              <a:rPr lang="zh-CN" altLang="zh-CN" sz="1200" kern="1200" dirty="0" smtClean="0">
                <a:solidFill>
                  <a:schemeClr val="tx1"/>
                </a:solidFill>
                <a:effectLst/>
                <a:latin typeface="+mn-lt"/>
                <a:ea typeface="+mn-ea"/>
                <a:cs typeface="+mn-cs"/>
              </a:rPr>
              <a:t>在副本实体</a:t>
            </a:r>
            <a:r>
              <a:rPr lang="zh-CN" altLang="en-US" sz="1200" kern="1200" dirty="0" smtClean="0">
                <a:solidFill>
                  <a:schemeClr val="tx1"/>
                </a:solidFill>
                <a:effectLst/>
                <a:latin typeface="+mn-lt"/>
                <a:ea typeface="+mn-ea"/>
                <a:cs typeface="+mn-cs"/>
              </a:rPr>
              <a:t>表</a:t>
            </a:r>
            <a:r>
              <a:rPr lang="zh-CN" altLang="zh-CN" sz="1200" kern="1200" dirty="0" smtClean="0">
                <a:solidFill>
                  <a:schemeClr val="tx1"/>
                </a:solidFill>
                <a:effectLst/>
                <a:latin typeface="+mn-lt"/>
                <a:ea typeface="+mn-ea"/>
                <a:cs typeface="+mn-cs"/>
              </a:rPr>
              <a:t>中</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dirty="0" smtClean="0"/>
              <a:t>如果</a:t>
            </a:r>
            <a:r>
              <a:rPr lang="en-US" altLang="zh-CN" dirty="0" err="1" smtClean="0"/>
              <a:t>datanode</a:t>
            </a:r>
            <a:r>
              <a:rPr lang="zh-CN" altLang="en-US" dirty="0" smtClean="0"/>
              <a:t>故障，并且这样的块存储在未被复制块表（</a:t>
            </a:r>
            <a:r>
              <a:rPr lang="en-US" altLang="zh-CN" dirty="0" smtClean="0"/>
              <a:t>URB, Under replicated blocks:</a:t>
            </a:r>
            <a:r>
              <a:rPr lang="zh-CN" altLang="en-US" dirty="0" smtClean="0"/>
              <a:t>指的是副本数少于指定副本数的</a:t>
            </a:r>
            <a:r>
              <a:rPr lang="en-US" altLang="zh-CN" dirty="0" smtClean="0"/>
              <a:t>block</a:t>
            </a:r>
            <a:r>
              <a:rPr lang="zh-CN" altLang="en-US" dirty="0" smtClean="0"/>
              <a:t>数量）中，则这个块就是属于副本数量少于指定副本数的。位于</a:t>
            </a:r>
            <a:r>
              <a:rPr lang="en-US" altLang="zh-CN" dirty="0" smtClean="0"/>
              <a:t>leader </a:t>
            </a:r>
            <a:r>
              <a:rPr lang="en-US" altLang="zh-CN" dirty="0" err="1" smtClean="0"/>
              <a:t>namenode</a:t>
            </a:r>
            <a:r>
              <a:rPr lang="zh-CN" altLang="en-US" dirty="0" smtClean="0"/>
              <a:t>上的副本管理器向</a:t>
            </a:r>
            <a:r>
              <a:rPr lang="en-US" altLang="zh-CN" dirty="0" err="1" smtClean="0"/>
              <a:t>datanodes</a:t>
            </a:r>
            <a:r>
              <a:rPr lang="zh-CN" altLang="en-US" dirty="0" smtClean="0"/>
              <a:t>发送命令，以创建更多不满足最低副本数量的副本。</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27</a:t>
            </a:fld>
            <a:endParaRPr lang="zh-CN" altLang="en-US"/>
          </a:p>
        </p:txBody>
      </p:sp>
    </p:spTree>
    <p:extLst>
      <p:ext uri="{BB962C8B-B14F-4D97-AF65-F5344CB8AC3E}">
        <p14:creationId xmlns:p14="http://schemas.microsoft.com/office/powerpoint/2010/main" val="11223436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而这些元数据是在</a:t>
            </a:r>
            <a:r>
              <a:rPr lang="en-US" altLang="zh-CN" dirty="0" smtClean="0"/>
              <a:t>NDB(</a:t>
            </a:r>
            <a:r>
              <a:rPr lang="en-US" altLang="zh-CN" dirty="0" err="1" smtClean="0"/>
              <a:t>MySql</a:t>
            </a:r>
            <a:r>
              <a:rPr lang="zh-CN" altLang="en-US" dirty="0" smtClean="0"/>
              <a:t>集群上</a:t>
            </a:r>
            <a:r>
              <a:rPr lang="en-US" altLang="zh-CN" dirty="0" smtClean="0"/>
              <a:t>)</a:t>
            </a:r>
            <a:r>
              <a:rPr lang="zh-CN" altLang="en-US" dirty="0" smtClean="0"/>
              <a:t>上进行分片存储的</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28</a:t>
            </a:fld>
            <a:endParaRPr lang="zh-CN" altLang="en-US"/>
          </a:p>
        </p:txBody>
      </p:sp>
    </p:spTree>
    <p:extLst>
      <p:ext uri="{BB962C8B-B14F-4D97-AF65-F5344CB8AC3E}">
        <p14:creationId xmlns:p14="http://schemas.microsoft.com/office/powerpoint/2010/main" val="12274857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文件</a:t>
            </a:r>
            <a:r>
              <a:rPr lang="en-US" altLang="zh-CN" dirty="0" err="1" smtClean="0"/>
              <a:t>inode</a:t>
            </a:r>
            <a:r>
              <a:rPr lang="zh-CN" altLang="en-US" dirty="0" smtClean="0"/>
              <a:t>相关的元数据，即块，副本映射和校验和，使用文件的</a:t>
            </a:r>
            <a:r>
              <a:rPr lang="en-US" altLang="zh-CN" dirty="0" err="1" smtClean="0"/>
              <a:t>inode</a:t>
            </a:r>
            <a:r>
              <a:rPr lang="en-US" altLang="zh-CN" dirty="0" smtClean="0"/>
              <a:t> ID</a:t>
            </a:r>
            <a:r>
              <a:rPr lang="zh-CN" altLang="en-US" dirty="0" smtClean="0"/>
              <a:t>进行分区。 这导致给定文件的元数据全部存储在单个数据库分片中，并再次启用高效的文件操作</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使</a:t>
            </a:r>
            <a:r>
              <a:rPr lang="en-US" altLang="zh-CN" dirty="0" err="1" smtClean="0"/>
              <a:t>HopsFS</a:t>
            </a:r>
            <a:r>
              <a:rPr lang="zh-CN" altLang="en-US" dirty="0" smtClean="0"/>
              <a:t>能够使用分区修剪的索引扫描直接确定分区，而快速读取与文件</a:t>
            </a:r>
            <a:r>
              <a:rPr lang="en-US" altLang="zh-CN" dirty="0" err="1" smtClean="0"/>
              <a:t>inode</a:t>
            </a:r>
            <a:r>
              <a:rPr lang="zh-CN" altLang="en-US" dirty="0" smtClean="0"/>
              <a:t>相关的元数据。</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29</a:t>
            </a:fld>
            <a:endParaRPr lang="zh-CN" altLang="en-US"/>
          </a:p>
        </p:txBody>
      </p:sp>
    </p:spTree>
    <p:extLst>
      <p:ext uri="{BB962C8B-B14F-4D97-AF65-F5344CB8AC3E}">
        <p14:creationId xmlns:p14="http://schemas.microsoft.com/office/powerpoint/2010/main" val="919024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简单的总结一下：</a:t>
            </a:r>
          </a:p>
          <a:p>
            <a:r>
              <a:rPr lang="en-US" altLang="zh-CN" dirty="0" err="1" smtClean="0"/>
              <a:t>HopsFS</a:t>
            </a:r>
            <a:r>
              <a:rPr lang="zh-CN" altLang="en-US" dirty="0" smtClean="0"/>
              <a:t>会通过父节点的</a:t>
            </a:r>
            <a:r>
              <a:rPr lang="en-US" altLang="zh-CN" dirty="0" err="1" smtClean="0"/>
              <a:t>inode</a:t>
            </a:r>
            <a:r>
              <a:rPr lang="en-US" altLang="zh-CN" dirty="0" smtClean="0"/>
              <a:t> IDs</a:t>
            </a:r>
            <a:r>
              <a:rPr lang="zh-CN" altLang="en-US" dirty="0" smtClean="0"/>
              <a:t>分区</a:t>
            </a:r>
            <a:r>
              <a:rPr lang="en-US" altLang="zh-CN" dirty="0" err="1" smtClean="0"/>
              <a:t>inode</a:t>
            </a:r>
            <a:r>
              <a:rPr lang="zh-CN" altLang="en-US" dirty="0" smtClean="0"/>
              <a:t>，从而导致同一个父节点的</a:t>
            </a:r>
            <a:r>
              <a:rPr lang="en-US" altLang="zh-CN" dirty="0" err="1" smtClean="0"/>
              <a:t>inode</a:t>
            </a:r>
            <a:r>
              <a:rPr lang="zh-CN" altLang="en-US" dirty="0" smtClean="0"/>
              <a:t>存储在同一个数据库分片上。 这具有在所有数据库分片之间均匀分割元数据的作用，并且能够有效地实现目录列表操作。 </a:t>
            </a: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30</a:t>
            </a:fld>
            <a:endParaRPr lang="zh-CN" altLang="en-US"/>
          </a:p>
        </p:txBody>
      </p:sp>
    </p:spTree>
    <p:extLst>
      <p:ext uri="{BB962C8B-B14F-4D97-AF65-F5344CB8AC3E}">
        <p14:creationId xmlns:p14="http://schemas.microsoft.com/office/powerpoint/2010/main" val="35248551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每个数据在</a:t>
            </a:r>
            <a:r>
              <a:rPr lang="en-US" altLang="zh-CN" dirty="0" err="1" smtClean="0"/>
              <a:t>datanode</a:t>
            </a:r>
            <a:r>
              <a:rPr lang="zh-CN" altLang="en-US" dirty="0" smtClean="0"/>
              <a:t>上有两个副本</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36</a:t>
            </a:fld>
            <a:endParaRPr lang="zh-CN" altLang="en-US"/>
          </a:p>
        </p:txBody>
      </p:sp>
    </p:spTree>
    <p:extLst>
      <p:ext uri="{BB962C8B-B14F-4D97-AF65-F5344CB8AC3E}">
        <p14:creationId xmlns:p14="http://schemas.microsoft.com/office/powerpoint/2010/main" val="1410205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文件</a:t>
            </a:r>
            <a:r>
              <a:rPr lang="en-US" altLang="zh-CN" dirty="0" err="1" smtClean="0"/>
              <a:t>inode</a:t>
            </a:r>
            <a:r>
              <a:rPr lang="zh-CN" altLang="en-US" dirty="0" smtClean="0"/>
              <a:t>相关实体还包含</a:t>
            </a:r>
            <a:r>
              <a:rPr lang="en-US" altLang="zh-CN" dirty="0" err="1" smtClean="0"/>
              <a:t>inode</a:t>
            </a:r>
            <a:r>
              <a:rPr lang="zh-CN" altLang="en-US" dirty="0" smtClean="0"/>
              <a:t>的外键（未在图</a:t>
            </a:r>
            <a:r>
              <a:rPr lang="en-US" altLang="zh-CN" dirty="0" smtClean="0"/>
              <a:t>3</a:t>
            </a:r>
            <a:r>
              <a:rPr lang="zh-CN" altLang="en-US" dirty="0" smtClean="0"/>
              <a:t>中显示），也是分区键，使</a:t>
            </a:r>
            <a:r>
              <a:rPr lang="en-US" altLang="zh-CN" dirty="0" err="1" smtClean="0"/>
              <a:t>HopsFS</a:t>
            </a:r>
            <a:r>
              <a:rPr lang="zh-CN" altLang="en-US" dirty="0" smtClean="0"/>
              <a:t>能够使用分区修剪的索引扫描读取与文件</a:t>
            </a:r>
            <a:r>
              <a:rPr lang="en-US" altLang="zh-CN" dirty="0" err="1" smtClean="0"/>
              <a:t>inode</a:t>
            </a:r>
            <a:r>
              <a:rPr lang="zh-CN" altLang="en-US" dirty="0" smtClean="0"/>
              <a:t>相关的元数据。</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37</a:t>
            </a:fld>
            <a:endParaRPr lang="zh-CN" altLang="en-US"/>
          </a:p>
        </p:txBody>
      </p:sp>
    </p:spTree>
    <p:extLst>
      <p:ext uri="{BB962C8B-B14F-4D97-AF65-F5344CB8AC3E}">
        <p14:creationId xmlns:p14="http://schemas.microsoft.com/office/powerpoint/2010/main" val="1259392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a:t>
            </a:fld>
            <a:endParaRPr lang="zh-CN" altLang="en-US"/>
          </a:p>
        </p:txBody>
      </p:sp>
    </p:spTree>
    <p:extLst>
      <p:ext uri="{BB962C8B-B14F-4D97-AF65-F5344CB8AC3E}">
        <p14:creationId xmlns:p14="http://schemas.microsoft.com/office/powerpoint/2010/main" val="412904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分层命名空间的分区方案的选择是分布式元数据架构的关键设计决策。</a:t>
            </a:r>
            <a:endParaRPr lang="en-US" altLang="zh-CN" dirty="0" smtClean="0"/>
          </a:p>
          <a:p>
            <a:r>
              <a:rPr lang="zh-CN" altLang="en-US" dirty="0" smtClean="0"/>
              <a:t>我们的分区方案是基于生产部署中</a:t>
            </a:r>
            <a:r>
              <a:rPr lang="en-US" altLang="zh-CN" dirty="0" smtClean="0"/>
              <a:t>HDFS</a:t>
            </a:r>
            <a:r>
              <a:rPr lang="zh-CN" altLang="en-US" dirty="0" smtClean="0"/>
              <a:t>操作的预期相对频率以及可用于实现文件系统操作的不同数据库操作的成本而产生的。真实的应用场景中，单独的列表，统计和文件读取操作占</a:t>
            </a:r>
            <a:r>
              <a:rPr lang="en-US" altLang="zh-CN" dirty="0" smtClean="0"/>
              <a:t>HDFS</a:t>
            </a:r>
            <a:r>
              <a:rPr lang="zh-CN" altLang="en-US" dirty="0" smtClean="0"/>
              <a:t>集群中≈</a:t>
            </a:r>
            <a:r>
              <a:rPr lang="en-US" altLang="zh-CN" dirty="0" smtClean="0"/>
              <a:t>95</a:t>
            </a:r>
            <a:r>
              <a:rPr lang="zh-CN" altLang="en-US" dirty="0" smtClean="0"/>
              <a:t>％的操作。</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38</a:t>
            </a:fld>
            <a:endParaRPr lang="zh-CN" altLang="en-US"/>
          </a:p>
        </p:txBody>
      </p:sp>
    </p:spTree>
    <p:extLst>
      <p:ext uri="{BB962C8B-B14F-4D97-AF65-F5344CB8AC3E}">
        <p14:creationId xmlns:p14="http://schemas.microsoft.com/office/powerpoint/2010/main" val="1690663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上图显示了不同数据库操作的相对成本。</a:t>
            </a:r>
            <a:r>
              <a:rPr lang="zh-CN" altLang="zh-CN" sz="1200" kern="1200" dirty="0" smtClean="0">
                <a:solidFill>
                  <a:schemeClr val="tx1"/>
                </a:solidFill>
                <a:effectLst/>
                <a:latin typeface="+mn-lt"/>
                <a:ea typeface="+mn-ea"/>
                <a:cs typeface="+mn-cs"/>
              </a:rPr>
              <a:t>我们可以看到，所有数据库分片都参与的全表扫描或索引扫描的成本远高于只有单个数据库分片参与的分区修剪的索引扫描</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看下一个</a:t>
            </a:r>
            <a:r>
              <a:rPr lang="en-US" altLang="zh-CN" sz="1200" kern="1200" dirty="0" err="1"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备注</a:t>
            </a:r>
            <a:endParaRPr lang="en-US" altLang="zh-CN" sz="120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877A8490-8453-4039-AFD7-D48C51E17724}" type="slidenum">
              <a:rPr lang="zh-CN" altLang="en-US" smtClean="0"/>
              <a:t>39</a:t>
            </a:fld>
            <a:endParaRPr lang="zh-CN" altLang="en-US"/>
          </a:p>
        </p:txBody>
      </p:sp>
    </p:spTree>
    <p:extLst>
      <p:ext uri="{BB962C8B-B14F-4D97-AF65-F5344CB8AC3E}">
        <p14:creationId xmlns:p14="http://schemas.microsoft.com/office/powerpoint/2010/main" val="1760337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元数据设计和元数据分区允许仅使用低成本数据库操作（即主键操作，批量主键操作和分区修剪的索引扫描）实现常见文件系统操作。例如，读取和目录列表操作仅使用（批量）主键查找和分区修剪的索引扫描来实现。在可能的情况下，避免了索引扫描和全表扫描，因为它们缩小</a:t>
            </a:r>
            <a:r>
              <a:rPr lang="zh-CN" altLang="en-US" sz="1200" kern="1200" dirty="0" smtClean="0">
                <a:solidFill>
                  <a:schemeClr val="tx1"/>
                </a:solidFill>
                <a:effectLst/>
                <a:latin typeface="+mn-lt"/>
                <a:ea typeface="+mn-ea"/>
                <a:cs typeface="+mn-cs"/>
              </a:rPr>
              <a:t>了查找</a:t>
            </a:r>
            <a:r>
              <a:rPr lang="zh-CN" altLang="zh-CN" sz="1200" kern="1200" dirty="0" smtClean="0">
                <a:solidFill>
                  <a:schemeClr val="tx1"/>
                </a:solidFill>
                <a:effectLst/>
                <a:latin typeface="+mn-lt"/>
                <a:ea typeface="+mn-ea"/>
                <a:cs typeface="+mn-cs"/>
              </a:rPr>
              <a:t>所有数据库分片</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比例。</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40</a:t>
            </a:fld>
            <a:endParaRPr lang="zh-CN" altLang="en-US"/>
          </a:p>
        </p:txBody>
      </p:sp>
    </p:spTree>
    <p:extLst>
      <p:ext uri="{BB962C8B-B14F-4D97-AF65-F5344CB8AC3E}">
        <p14:creationId xmlns:p14="http://schemas.microsoft.com/office/powerpoint/2010/main" val="3464391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简单的总结一下：</a:t>
            </a:r>
            <a:endParaRPr lang="en-US" altLang="zh-CN" dirty="0" smtClean="0"/>
          </a:p>
          <a:p>
            <a:r>
              <a:rPr lang="en-US" altLang="zh-CN" dirty="0" err="1" smtClean="0"/>
              <a:t>HopsFS</a:t>
            </a:r>
            <a:r>
              <a:rPr lang="zh-CN" altLang="en-US" dirty="0" smtClean="0"/>
              <a:t>会通过父节点的</a:t>
            </a:r>
            <a:r>
              <a:rPr lang="en-US" altLang="zh-CN" dirty="0" err="1" smtClean="0"/>
              <a:t>inode</a:t>
            </a:r>
            <a:r>
              <a:rPr lang="en-US" altLang="zh-CN" dirty="0" smtClean="0"/>
              <a:t> IDs</a:t>
            </a:r>
            <a:r>
              <a:rPr lang="zh-CN" altLang="en-US" dirty="0" smtClean="0"/>
              <a:t>分区</a:t>
            </a:r>
            <a:r>
              <a:rPr lang="en-US" altLang="zh-CN" dirty="0" err="1" smtClean="0"/>
              <a:t>inode</a:t>
            </a:r>
            <a:r>
              <a:rPr lang="zh-CN" altLang="en-US" dirty="0" smtClean="0"/>
              <a:t>，从而导致同一个父节点的</a:t>
            </a:r>
            <a:r>
              <a:rPr lang="en-US" altLang="zh-CN" dirty="0" err="1" smtClean="0"/>
              <a:t>inode</a:t>
            </a:r>
            <a:r>
              <a:rPr lang="zh-CN" altLang="en-US" dirty="0" smtClean="0"/>
              <a:t>存储在同一个数据库分片上。 这具有在所有数据库分片之间均匀分割元数据的作用，并且能够有效地实现目录列表操作。 </a:t>
            </a:r>
          </a:p>
          <a:p>
            <a:r>
              <a:rPr lang="zh-CN" altLang="en-US" dirty="0" smtClean="0"/>
              <a:t>文件</a:t>
            </a:r>
            <a:r>
              <a:rPr lang="en-US" altLang="zh-CN" dirty="0" err="1" smtClean="0"/>
              <a:t>inode</a:t>
            </a:r>
            <a:r>
              <a:rPr lang="zh-CN" altLang="en-US" dirty="0" smtClean="0"/>
              <a:t>相关的元数据，即块，副本映射和校验和，使用文件的</a:t>
            </a:r>
            <a:r>
              <a:rPr lang="en-US" altLang="zh-CN" dirty="0" err="1" smtClean="0"/>
              <a:t>inode</a:t>
            </a:r>
            <a:r>
              <a:rPr lang="en-US" altLang="zh-CN" dirty="0" smtClean="0"/>
              <a:t> ID</a:t>
            </a:r>
            <a:r>
              <a:rPr lang="zh-CN" altLang="en-US" dirty="0" smtClean="0"/>
              <a:t>进行分区。 这导致给定文件的元数据全部存储在单个数据库分片中，并再次启用高效的文件操作</a:t>
            </a: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41</a:t>
            </a:fld>
            <a:endParaRPr lang="zh-CN" altLang="en-US"/>
          </a:p>
        </p:txBody>
      </p:sp>
    </p:spTree>
    <p:extLst>
      <p:ext uri="{BB962C8B-B14F-4D97-AF65-F5344CB8AC3E}">
        <p14:creationId xmlns:p14="http://schemas.microsoft.com/office/powerpoint/2010/main" val="23020566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Fine grain locking &amp; transactional Operations </a:t>
            </a:r>
            <a:r>
              <a:rPr lang="zh-CN" altLang="en-US" dirty="0" smtClean="0"/>
              <a:t>细粒度锁和事务操作</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42</a:t>
            </a:fld>
            <a:endParaRPr lang="zh-CN" altLang="en-US"/>
          </a:p>
        </p:txBody>
      </p:sp>
    </p:spTree>
    <p:extLst>
      <p:ext uri="{BB962C8B-B14F-4D97-AF65-F5344CB8AC3E}">
        <p14:creationId xmlns:p14="http://schemas.microsoft.com/office/powerpoint/2010/main" val="23185518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HopsFS</a:t>
            </a:r>
            <a:r>
              <a:rPr lang="zh-CN" altLang="en-US" dirty="0" smtClean="0"/>
              <a:t>中的事务元数据操作属于两个类别之一：对单个文件，目录或块进行操作的</a:t>
            </a:r>
            <a:r>
              <a:rPr lang="en-US" altLang="zh-CN" dirty="0" err="1" smtClean="0"/>
              <a:t>Inode</a:t>
            </a:r>
            <a:r>
              <a:rPr lang="zh-CN" altLang="en-US" dirty="0" smtClean="0"/>
              <a:t>操作（例如，创建</a:t>
            </a:r>
            <a:r>
              <a:rPr lang="en-US" altLang="zh-CN" dirty="0" smtClean="0"/>
              <a:t>/</a:t>
            </a:r>
            <a:r>
              <a:rPr lang="zh-CN" altLang="en-US" dirty="0" smtClean="0"/>
              <a:t>读取文件，</a:t>
            </a:r>
            <a:r>
              <a:rPr lang="en-US" altLang="zh-CN" dirty="0" err="1" smtClean="0"/>
              <a:t>mkdir</a:t>
            </a:r>
            <a:r>
              <a:rPr lang="zh-CN" altLang="en-US" dirty="0" smtClean="0"/>
              <a:t>和块状态更改操作）以及对子树的操作，可能是操作未知数量的</a:t>
            </a:r>
            <a:r>
              <a:rPr lang="en-US" altLang="zh-CN" dirty="0" err="1" smtClean="0"/>
              <a:t>inodes</a:t>
            </a:r>
            <a:r>
              <a:rPr lang="zh-CN" altLang="en-US" dirty="0" smtClean="0"/>
              <a:t>，可能是数百万个（例如，递归删除，移动，</a:t>
            </a:r>
            <a:r>
              <a:rPr lang="en-US" altLang="zh-CN" dirty="0" err="1" smtClean="0"/>
              <a:t>chmod</a:t>
            </a:r>
            <a:r>
              <a:rPr lang="en-US" altLang="zh-CN" dirty="0" smtClean="0"/>
              <a:t>(</a:t>
            </a:r>
            <a:r>
              <a:rPr lang="zh-CN" altLang="en-US" dirty="0" smtClean="0"/>
              <a:t>用来修改某个目录或文件的访问权限</a:t>
            </a:r>
            <a:r>
              <a:rPr lang="en-US" altLang="zh-CN" dirty="0" smtClean="0"/>
              <a:t>:</a:t>
            </a:r>
            <a:r>
              <a:rPr lang="zh-CN" altLang="en-US" dirty="0" smtClean="0"/>
              <a:t>可读可写可执行</a:t>
            </a:r>
            <a:r>
              <a:rPr lang="en-US" altLang="zh-CN" dirty="0" smtClean="0"/>
              <a:t>)</a:t>
            </a:r>
            <a:r>
              <a:rPr lang="zh-CN" altLang="en-US" dirty="0" smtClean="0"/>
              <a:t>和</a:t>
            </a:r>
            <a:r>
              <a:rPr lang="en-US" altLang="zh-CN" dirty="0" err="1" smtClean="0"/>
              <a:t>chown</a:t>
            </a:r>
            <a:r>
              <a:rPr lang="en-US" altLang="zh-CN" dirty="0" smtClean="0"/>
              <a:t>(</a:t>
            </a:r>
            <a:r>
              <a:rPr lang="zh-CN" altLang="en-US" dirty="0" smtClean="0"/>
              <a:t>用来更改某个目录或文件的用户名和用户组的</a:t>
            </a:r>
            <a:r>
              <a:rPr lang="en-US" altLang="zh-CN" dirty="0" smtClean="0"/>
              <a:t>)</a:t>
            </a:r>
            <a:r>
              <a:rPr lang="zh-CN" altLang="en-US" dirty="0" smtClean="0"/>
              <a:t>非空目录）。</a:t>
            </a:r>
            <a:r>
              <a:rPr lang="en-US" altLang="zh-CN" dirty="0" err="1" smtClean="0"/>
              <a:t>HopsFS</a:t>
            </a:r>
            <a:r>
              <a:rPr lang="zh-CN" altLang="en-US" dirty="0" smtClean="0"/>
              <a:t>实现了一种悲观的并发模型，支持对命名空间进行并行读写操作，序列化冲突的</a:t>
            </a:r>
            <a:r>
              <a:rPr lang="en-US" altLang="zh-CN" dirty="0" err="1" smtClean="0"/>
              <a:t>inode</a:t>
            </a:r>
            <a:r>
              <a:rPr lang="zh-CN" altLang="en-US" dirty="0" smtClean="0"/>
              <a:t>和</a:t>
            </a:r>
            <a:r>
              <a:rPr lang="en-US" altLang="zh-CN" dirty="0" smtClean="0"/>
              <a:t>subtree</a:t>
            </a:r>
            <a:r>
              <a:rPr lang="zh-CN" altLang="en-US" dirty="0" smtClean="0"/>
              <a:t>操作</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43</a:t>
            </a:fld>
            <a:endParaRPr lang="zh-CN" altLang="en-US"/>
          </a:p>
        </p:txBody>
      </p:sp>
    </p:spTree>
    <p:extLst>
      <p:ext uri="{BB962C8B-B14F-4D97-AF65-F5344CB8AC3E}">
        <p14:creationId xmlns:p14="http://schemas.microsoft.com/office/powerpoint/2010/main" val="6738465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a:t>
            </a:r>
            <a:r>
              <a:rPr lang="en-US" altLang="zh-CN" dirty="0" smtClean="0"/>
              <a:t>NDB</a:t>
            </a:r>
            <a:r>
              <a:rPr lang="zh-CN" altLang="en-US" dirty="0" smtClean="0"/>
              <a:t>提供的最强的事务隔离级别是读取提交的（</a:t>
            </a:r>
            <a:r>
              <a:rPr lang="en-US" altLang="zh-CN" dirty="0" smtClean="0"/>
              <a:t>read- committed</a:t>
            </a:r>
            <a:r>
              <a:rPr lang="zh-CN" altLang="en-US" dirty="0" smtClean="0"/>
              <a:t>级别的</a:t>
            </a:r>
            <a:r>
              <a:rPr lang="zh-CN" altLang="en-US" dirty="0" smtClean="0"/>
              <a:t>），因为他不够强大，出现脏读等现象，所以我们</a:t>
            </a:r>
            <a:r>
              <a:rPr lang="zh-CN" altLang="en-US" dirty="0" smtClean="0"/>
              <a:t>使用行级锁来</a:t>
            </a:r>
            <a:r>
              <a:rPr lang="zh-CN" altLang="en-US" dirty="0" smtClean="0"/>
              <a:t>序列化（序列化即事务的最强隔离级别，是排他锁的意思）有</a:t>
            </a:r>
            <a:r>
              <a:rPr lang="zh-CN" altLang="en-US" dirty="0" smtClean="0"/>
              <a:t>冲突的</a:t>
            </a:r>
            <a:r>
              <a:rPr lang="en-US" altLang="zh-CN" dirty="0" err="1" smtClean="0"/>
              <a:t>inode</a:t>
            </a:r>
            <a:r>
              <a:rPr lang="zh-CN" altLang="en-US" dirty="0" smtClean="0"/>
              <a:t>操作。</a:t>
            </a:r>
            <a:r>
              <a:rPr lang="zh-CN" altLang="zh-CN" sz="1200" kern="1200" dirty="0" smtClean="0">
                <a:solidFill>
                  <a:schemeClr val="tx1"/>
                </a:solidFill>
                <a:effectLst/>
                <a:latin typeface="+mn-lt"/>
                <a:ea typeface="+mn-ea"/>
                <a:cs typeface="+mn-cs"/>
              </a:rPr>
              <a:t>只要在同一个</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上没有冲突的锁，操作就会并行执行</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44</a:t>
            </a:fld>
            <a:endParaRPr lang="zh-CN" altLang="en-US"/>
          </a:p>
        </p:txBody>
      </p:sp>
    </p:spTree>
    <p:extLst>
      <p:ext uri="{BB962C8B-B14F-4D97-AF65-F5344CB8AC3E}">
        <p14:creationId xmlns:p14="http://schemas.microsoft.com/office/powerpoint/2010/main" val="35948460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Inode</a:t>
            </a:r>
            <a:r>
              <a:rPr lang="zh-CN" altLang="en-US" dirty="0" smtClean="0"/>
              <a:t>操作（元数据的操作）是</a:t>
            </a:r>
            <a:r>
              <a:rPr lang="zh-CN" altLang="en-US" dirty="0" smtClean="0"/>
              <a:t>基于路径的，如果它们不是只读操作</a:t>
            </a:r>
            <a:r>
              <a:rPr lang="zh-CN" altLang="en-US" dirty="0" smtClean="0"/>
              <a:t>，而是修改</a:t>
            </a:r>
            <a:r>
              <a:rPr lang="zh-CN" altLang="en-US" dirty="0" smtClean="0"/>
              <a:t>路径的最后一个</a:t>
            </a:r>
            <a:r>
              <a:rPr lang="zh-CN" altLang="en-US" dirty="0" smtClean="0"/>
              <a:t>组件的操作，</a:t>
            </a:r>
            <a:r>
              <a:rPr lang="zh-CN" altLang="en-US" dirty="0" smtClean="0"/>
              <a:t>例如</a:t>
            </a:r>
            <a:r>
              <a:rPr lang="en-US" altLang="zh-CN" dirty="0" err="1" smtClean="0"/>
              <a:t>rm</a:t>
            </a:r>
            <a:r>
              <a:rPr lang="en-US" altLang="zh-CN" dirty="0" smtClean="0"/>
              <a:t>  /</a:t>
            </a:r>
            <a:r>
              <a:rPr lang="en-US" altLang="zh-CN" dirty="0" err="1" smtClean="0"/>
              <a:t>dept</a:t>
            </a:r>
            <a:r>
              <a:rPr lang="en-US" altLang="zh-CN" dirty="0" smtClean="0"/>
              <a:t>/d0</a:t>
            </a:r>
            <a:r>
              <a:rPr lang="zh-CN" altLang="en-US" dirty="0" smtClean="0"/>
              <a:t>和</a:t>
            </a:r>
            <a:r>
              <a:rPr lang="en-US" altLang="zh-CN" dirty="0" err="1" smtClean="0"/>
              <a:t>chmod</a:t>
            </a:r>
            <a:r>
              <a:rPr lang="en-US" altLang="zh-CN" dirty="0" smtClean="0"/>
              <a:t>(</a:t>
            </a:r>
            <a:r>
              <a:rPr lang="zh-CN" altLang="en-US" dirty="0" smtClean="0"/>
              <a:t>权限设置</a:t>
            </a:r>
            <a:r>
              <a:rPr lang="en-US" altLang="zh-CN" dirty="0" smtClean="0"/>
              <a:t>) + x  /</a:t>
            </a:r>
            <a:r>
              <a:rPr lang="en-US" altLang="zh-CN" dirty="0" err="1" smtClean="0"/>
              <a:t>dept</a:t>
            </a:r>
            <a:r>
              <a:rPr lang="en-US" altLang="zh-CN" dirty="0" smtClean="0"/>
              <a:t> /d2/</a:t>
            </a:r>
            <a:r>
              <a:rPr lang="en-US" altLang="zh-CN" dirty="0" err="1" smtClean="0"/>
              <a:t>dn</a:t>
            </a:r>
            <a:r>
              <a:rPr lang="zh-CN" altLang="en-US" dirty="0" smtClean="0"/>
              <a:t>。因此，只有文件路径的最后一个组件被锁定才能进行文件系统操作。</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45</a:t>
            </a:fld>
            <a:endParaRPr lang="zh-CN" altLang="en-US"/>
          </a:p>
        </p:txBody>
      </p:sp>
    </p:spTree>
    <p:extLst>
      <p:ext uri="{BB962C8B-B14F-4D97-AF65-F5344CB8AC3E}">
        <p14:creationId xmlns:p14="http://schemas.microsoft.com/office/powerpoint/2010/main" val="9020247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i="1" kern="1200" dirty="0" smtClean="0">
                <a:solidFill>
                  <a:schemeClr val="tx1"/>
                </a:solidFill>
                <a:effectLst/>
                <a:latin typeface="+mn-lt"/>
                <a:ea typeface="+mn-ea"/>
                <a:cs typeface="+mn-cs"/>
              </a:rPr>
              <a:t>hierarchical locking </a:t>
            </a:r>
            <a:r>
              <a:rPr lang="en-US" altLang="zh-CN" sz="1200" kern="1200" dirty="0" smtClean="0">
                <a:solidFill>
                  <a:schemeClr val="tx1"/>
                </a:solidFill>
                <a:effectLst/>
                <a:latin typeface="+mn-lt"/>
                <a:ea typeface="+mn-ea"/>
                <a:cs typeface="+mn-cs"/>
              </a:rPr>
              <a:t>[19] for </a:t>
            </a:r>
            <a:r>
              <a:rPr lang="en-US" altLang="zh-CN" sz="1200" kern="1200" dirty="0" err="1" smtClean="0">
                <a:solidFill>
                  <a:schemeClr val="tx1"/>
                </a:solidFill>
                <a:effectLst/>
                <a:latin typeface="+mn-lt"/>
                <a:ea typeface="+mn-ea"/>
                <a:cs typeface="+mn-cs"/>
              </a:rPr>
              <a:t>inode</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operationsHopsFS</a:t>
            </a:r>
            <a:r>
              <a:rPr lang="zh-CN" altLang="en-US" sz="1200" kern="1200" dirty="0" smtClean="0">
                <a:solidFill>
                  <a:schemeClr val="tx1"/>
                </a:solidFill>
                <a:effectLst/>
                <a:latin typeface="+mn-lt"/>
                <a:ea typeface="+mn-ea"/>
                <a:cs typeface="+mn-cs"/>
              </a:rPr>
              <a:t>使用分层锁定</a:t>
            </a:r>
            <a:r>
              <a:rPr lang="en-US" altLang="zh-CN" sz="1200" kern="1200" dirty="0" smtClean="0">
                <a:solidFill>
                  <a:schemeClr val="tx1"/>
                </a:solidFill>
                <a:effectLst/>
                <a:latin typeface="+mn-lt"/>
                <a:ea typeface="+mn-ea"/>
                <a:cs typeface="+mn-cs"/>
              </a:rPr>
              <a:t>[19]</a:t>
            </a:r>
            <a:r>
              <a:rPr lang="zh-CN" altLang="en-US" sz="1200" kern="1200" dirty="0" smtClean="0">
                <a:solidFill>
                  <a:schemeClr val="tx1"/>
                </a:solidFill>
                <a:effectLst/>
                <a:latin typeface="+mn-lt"/>
                <a:ea typeface="+mn-ea"/>
                <a:cs typeface="+mn-cs"/>
              </a:rPr>
              <a:t>进行</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节点操作。对</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进行锁定就相当于隐式锁定文件</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相关数据的及其子树上的所有数据。如果数据以树状层次结构排列，并且所有数据处理操作从上到下遍历层次结构，则在树</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子树的根目录上放一个锁隐式的锁定树</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子树的</a:t>
            </a:r>
            <a:r>
              <a:rPr lang="zh-CN" altLang="en-US" sz="1200" kern="1200" dirty="0" smtClean="0">
                <a:solidFill>
                  <a:schemeClr val="tx1"/>
                </a:solidFill>
                <a:effectLst/>
                <a:latin typeface="+mn-lt"/>
                <a:ea typeface="+mn-ea"/>
                <a:cs typeface="+mn-cs"/>
              </a:rPr>
              <a:t>孩子。下一张</a:t>
            </a:r>
            <a:r>
              <a:rPr lang="en-US" altLang="zh-CN" sz="1200" kern="1200" dirty="0" err="1" smtClean="0">
                <a:solidFill>
                  <a:schemeClr val="tx1"/>
                </a:solidFill>
                <a:effectLst/>
                <a:latin typeface="+mn-lt"/>
                <a:ea typeface="+mn-ea"/>
                <a:cs typeface="+mn-cs"/>
              </a:rPr>
              <a:t>ppt</a:t>
            </a:r>
            <a:r>
              <a:rPr lang="zh-CN" altLang="en-US" sz="1200" kern="1200" dirty="0" smtClean="0">
                <a:solidFill>
                  <a:schemeClr val="tx1"/>
                </a:solidFill>
                <a:effectLst/>
                <a:latin typeface="+mn-lt"/>
                <a:ea typeface="+mn-ea"/>
                <a:cs typeface="+mn-cs"/>
              </a:rPr>
              <a:t>举例子</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46</a:t>
            </a:fld>
            <a:endParaRPr lang="zh-CN" altLang="en-US"/>
          </a:p>
        </p:txBody>
      </p:sp>
    </p:spTree>
    <p:extLst>
      <p:ext uri="{BB962C8B-B14F-4D97-AF65-F5344CB8AC3E}">
        <p14:creationId xmlns:p14="http://schemas.microsoft.com/office/powerpoint/2010/main" val="1313086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chmod</a:t>
            </a:r>
            <a:r>
              <a:rPr lang="en-US" altLang="zh-CN" dirty="0" smtClean="0"/>
              <a:t>(</a:t>
            </a:r>
            <a:r>
              <a:rPr lang="zh-CN" altLang="en-US" dirty="0" smtClean="0"/>
              <a:t>权限设置</a:t>
            </a:r>
            <a:r>
              <a:rPr lang="zh-CN" altLang="en-US" baseline="0" dirty="0" smtClean="0"/>
              <a:t>） </a:t>
            </a:r>
            <a:r>
              <a:rPr lang="en-US" altLang="zh-CN" dirty="0" smtClean="0"/>
              <a:t>/</a:t>
            </a:r>
            <a:r>
              <a:rPr lang="en-US" altLang="zh-CN" dirty="0" err="1" smtClean="0"/>
              <a:t>dept</a:t>
            </a:r>
            <a:r>
              <a:rPr lang="en-US" altLang="zh-CN" dirty="0" smtClean="0"/>
              <a:t>/d2 </a:t>
            </a:r>
            <a:r>
              <a:rPr lang="zh-CN" altLang="en-US" dirty="0" smtClean="0"/>
              <a:t>，而根据分层理论，会锁定</a:t>
            </a:r>
            <a:r>
              <a:rPr lang="en-US" altLang="zh-CN" dirty="0" smtClean="0"/>
              <a:t>d2</a:t>
            </a:r>
            <a:r>
              <a:rPr lang="zh-CN" altLang="en-US" dirty="0" smtClean="0"/>
              <a:t>所在的</a:t>
            </a:r>
            <a:r>
              <a:rPr lang="en-US" altLang="zh-CN" dirty="0" err="1" smtClean="0"/>
              <a:t>inode</a:t>
            </a:r>
            <a:r>
              <a:rPr lang="zh-CN" altLang="en-US" dirty="0" smtClean="0"/>
              <a:t>及其所有子树的所在的</a:t>
            </a:r>
            <a:r>
              <a:rPr lang="en-US" altLang="zh-CN" dirty="0" err="1" smtClean="0"/>
              <a:t>inode</a:t>
            </a:r>
            <a:r>
              <a:rPr lang="zh-CN" altLang="en-US" dirty="0" smtClean="0"/>
              <a:t>。</a:t>
            </a:r>
            <a:r>
              <a:rPr lang="zh-CN" altLang="zh-CN" sz="1200" kern="1200" dirty="0" smtClean="0">
                <a:solidFill>
                  <a:schemeClr val="tx1"/>
                </a:solidFill>
                <a:effectLst/>
                <a:latin typeface="+mn-lt"/>
                <a:ea typeface="+mn-ea"/>
                <a:cs typeface="+mn-cs"/>
              </a:rPr>
              <a:t>对于一些操作，如创建文件</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目录和列表操作，父目录也被锁定，以防止文件系统操作的幻</a:t>
            </a:r>
            <a:r>
              <a:rPr lang="zh-CN" altLang="en-US" sz="1200" kern="1200" dirty="0" smtClean="0">
                <a:solidFill>
                  <a:schemeClr val="tx1"/>
                </a:solidFill>
                <a:effectLst/>
                <a:latin typeface="+mn-lt"/>
                <a:ea typeface="+mn-ea"/>
                <a:cs typeface="+mn-cs"/>
              </a:rPr>
              <a:t>读（虚读）</a:t>
            </a:r>
            <a:r>
              <a:rPr lang="zh-CN" altLang="zh-CN" sz="1200" kern="1200" dirty="0" smtClean="0">
                <a:solidFill>
                  <a:schemeClr val="tx1"/>
                </a:solidFill>
                <a:effectLst/>
                <a:latin typeface="+mn-lt"/>
                <a:ea typeface="+mn-ea"/>
                <a:cs typeface="+mn-cs"/>
              </a:rPr>
              <a:t>和</a:t>
            </a:r>
            <a:r>
              <a:rPr lang="zh-CN" altLang="en-US" sz="1200" kern="1200" dirty="0" smtClean="0">
                <a:solidFill>
                  <a:schemeClr val="tx1"/>
                </a:solidFill>
                <a:effectLst/>
                <a:latin typeface="+mn-lt"/>
                <a:ea typeface="+mn-ea"/>
                <a:cs typeface="+mn-cs"/>
              </a:rPr>
              <a:t>不可重复读</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幻读：</a:t>
            </a:r>
            <a:r>
              <a:rPr lang="zh-CN" altLang="zh-CN" sz="1200" kern="1200" dirty="0" smtClean="0">
                <a:solidFill>
                  <a:schemeClr val="tx1"/>
                </a:solidFill>
                <a:effectLst/>
                <a:latin typeface="+mn-lt"/>
                <a:ea typeface="+mn-ea"/>
                <a:cs typeface="+mn-cs"/>
              </a:rPr>
              <a:t>因为其他事务更改了数据，一个事务中两次查询的结果集不同</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不可重复读</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因为其他事务更改了数据，一个事务中两次查询这一行数据的时候出现的结果不同。</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不可重复读查询的都是同一个数据项，而幻读针对的是一批数据整体（比如数据的个数）。</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47</a:t>
            </a:fld>
            <a:endParaRPr lang="zh-CN" altLang="en-US"/>
          </a:p>
        </p:txBody>
      </p:sp>
    </p:spTree>
    <p:extLst>
      <p:ext uri="{BB962C8B-B14F-4D97-AF65-F5344CB8AC3E}">
        <p14:creationId xmlns:p14="http://schemas.microsoft.com/office/powerpoint/2010/main" val="23191536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Datanodes</a:t>
            </a:r>
            <a:r>
              <a:rPr lang="en-US" altLang="zh-CN" dirty="0" smtClean="0"/>
              <a:t>:</a:t>
            </a:r>
            <a:r>
              <a:rPr lang="zh-CN" altLang="en-US" dirty="0" smtClean="0"/>
              <a:t>数据真实的存储位置。</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连接到主和备</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节点。所有</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周期性地生成包含有关其自己的存储块的信息的块报告。 </a:t>
            </a:r>
            <a:r>
              <a:rPr lang="zh-CN" altLang="en-US" sz="1200" kern="1200" dirty="0" smtClean="0">
                <a:solidFill>
                  <a:schemeClr val="tx1"/>
                </a:solidFill>
                <a:effectLst/>
                <a:latin typeface="+mn-lt"/>
                <a:ea typeface="+mn-ea"/>
                <a:cs typeface="+mn-cs"/>
              </a:rPr>
              <a:t>将其报告给</a:t>
            </a:r>
            <a:r>
              <a:rPr lang="en-US" altLang="zh-CN" sz="1200" kern="1200" dirty="0" smtClean="0">
                <a:solidFill>
                  <a:schemeClr val="tx1"/>
                </a:solidFill>
                <a:effectLst/>
                <a:latin typeface="+mn-lt"/>
                <a:ea typeface="+mn-ea"/>
                <a:cs typeface="+mn-cs"/>
              </a:rPr>
              <a:t>ANN.</a:t>
            </a:r>
          </a:p>
          <a:p>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处理块报告以验证</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的块映射与实际存储在数据库中的块的一致性。</a:t>
            </a:r>
            <a:r>
              <a:rPr lang="zh-CN" altLang="en-US" sz="1200" kern="1200" dirty="0" smtClean="0">
                <a:solidFill>
                  <a:schemeClr val="tx1"/>
                </a:solidFill>
                <a:effectLst/>
                <a:latin typeface="+mn-lt"/>
                <a:ea typeface="+mn-ea"/>
                <a:cs typeface="+mn-cs"/>
              </a:rPr>
              <a:t>文件是按照块存储，</a:t>
            </a:r>
            <a:r>
              <a:rPr lang="en-US" altLang="zh-CN" sz="1200" kern="1200" dirty="0" smtClean="0">
                <a:solidFill>
                  <a:schemeClr val="tx1"/>
                </a:solidFill>
                <a:effectLst/>
                <a:latin typeface="+mn-lt"/>
                <a:ea typeface="+mn-ea"/>
                <a:cs typeface="+mn-cs"/>
              </a:rPr>
              <a:t>hadoop2.4.0</a:t>
            </a:r>
            <a:r>
              <a:rPr lang="zh-CN" altLang="en-US" sz="1200" kern="1200" dirty="0" smtClean="0">
                <a:solidFill>
                  <a:schemeClr val="tx1"/>
                </a:solidFill>
                <a:effectLst/>
                <a:latin typeface="+mn-lt"/>
                <a:ea typeface="+mn-ea"/>
                <a:cs typeface="+mn-cs"/>
              </a:rPr>
              <a:t>中默认每块大小</a:t>
            </a:r>
            <a:r>
              <a:rPr lang="en-US" altLang="zh-CN" sz="1200" kern="1200" dirty="0" smtClean="0">
                <a:solidFill>
                  <a:schemeClr val="tx1"/>
                </a:solidFill>
                <a:effectLst/>
                <a:latin typeface="+mn-lt"/>
                <a:ea typeface="+mn-ea"/>
                <a:cs typeface="+mn-cs"/>
              </a:rPr>
              <a:t>128M</a:t>
            </a:r>
            <a:r>
              <a:rPr lang="zh-CN" altLang="en-US" sz="1200" kern="1200" dirty="0" smtClean="0">
                <a:solidFill>
                  <a:schemeClr val="tx1"/>
                </a:solidFill>
                <a:effectLst/>
                <a:latin typeface="+mn-lt"/>
                <a:ea typeface="+mn-ea"/>
                <a:cs typeface="+mn-cs"/>
              </a:rPr>
              <a:t>，每个文件</a:t>
            </a:r>
            <a:r>
              <a:rPr lang="en-US" altLang="zh-CN" sz="1200" kern="1200" dirty="0" err="1" smtClean="0">
                <a:solidFill>
                  <a:schemeClr val="tx1"/>
                </a:solidFill>
                <a:effectLst/>
                <a:latin typeface="+mn-lt"/>
                <a:ea typeface="+mn-ea"/>
                <a:cs typeface="+mn-cs"/>
              </a:rPr>
              <a:t>datanodes</a:t>
            </a:r>
            <a:r>
              <a:rPr lang="zh-CN" altLang="zh-CN" sz="1200" kern="1200" dirty="0" smtClean="0">
                <a:solidFill>
                  <a:schemeClr val="tx1"/>
                </a:solidFill>
                <a:effectLst/>
                <a:latin typeface="+mn-lt"/>
                <a:ea typeface="+mn-ea"/>
                <a:cs typeface="+mn-cs"/>
              </a:rPr>
              <a:t>上有</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个副本</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a:t>
            </a:fld>
            <a:endParaRPr lang="zh-CN" altLang="en-US"/>
          </a:p>
        </p:txBody>
      </p:sp>
    </p:spTree>
    <p:extLst>
      <p:ext uri="{BB962C8B-B14F-4D97-AF65-F5344CB8AC3E}">
        <p14:creationId xmlns:p14="http://schemas.microsoft.com/office/powerpoint/2010/main" val="3326911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Inode</a:t>
            </a:r>
            <a:r>
              <a:rPr lang="en-US" altLang="zh-CN" dirty="0" smtClean="0"/>
              <a:t> </a:t>
            </a:r>
            <a:r>
              <a:rPr lang="en-US" altLang="zh-CN" dirty="0" smtClean="0"/>
              <a:t>hint cache:</a:t>
            </a:r>
            <a:r>
              <a:rPr lang="zh-CN" altLang="en-US" dirty="0" smtClean="0"/>
              <a:t>每个</a:t>
            </a:r>
            <a:r>
              <a:rPr lang="en-US" altLang="zh-CN" dirty="0" err="1" smtClean="0"/>
              <a:t>namenode</a:t>
            </a:r>
            <a:r>
              <a:rPr lang="zh-CN" altLang="en-US" dirty="0" smtClean="0"/>
              <a:t>节点的高速缓存的</a:t>
            </a:r>
            <a:r>
              <a:rPr lang="en-US" altLang="zh-CN" dirty="0" err="1" smtClean="0"/>
              <a:t>inode</a:t>
            </a:r>
            <a:r>
              <a:rPr lang="zh-CN" altLang="en-US" dirty="0" smtClean="0"/>
              <a:t>的主键</a:t>
            </a:r>
            <a:r>
              <a:rPr lang="en-US" altLang="zh-CN" dirty="0" smtClean="0"/>
              <a:t>.</a:t>
            </a:r>
            <a:r>
              <a:rPr lang="zh-CN" altLang="zh-CN" sz="1200" kern="1200" dirty="0" smtClean="0">
                <a:solidFill>
                  <a:schemeClr val="tx1"/>
                </a:solidFill>
                <a:effectLst/>
                <a:latin typeface="+mn-lt"/>
                <a:ea typeface="+mn-ea"/>
                <a:cs typeface="+mn-cs"/>
              </a:rPr>
              <a:t>在我们的分区方案中，</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节点有一个复合主键由父</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节点的</a:t>
            </a:r>
            <a:r>
              <a:rPr lang="en-US" altLang="zh-CN" sz="1200" kern="1200" dirty="0" smtClean="0">
                <a:solidFill>
                  <a:schemeClr val="tx1"/>
                </a:solidFill>
                <a:effectLst/>
                <a:latin typeface="+mn-lt"/>
                <a:ea typeface="+mn-ea"/>
                <a:cs typeface="+mn-cs"/>
              </a:rPr>
              <a:t>ID</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节点的名称（即文件或目录的名称）组成，父节点的</a:t>
            </a:r>
            <a:r>
              <a:rPr lang="en-US" altLang="zh-CN" sz="1200" kern="1200" dirty="0" smtClean="0">
                <a:solidFill>
                  <a:schemeClr val="tx1"/>
                </a:solidFill>
                <a:effectLst/>
                <a:latin typeface="+mn-lt"/>
                <a:ea typeface="+mn-ea"/>
                <a:cs typeface="+mn-cs"/>
              </a:rPr>
              <a:t>ID</a:t>
            </a:r>
            <a:r>
              <a:rPr lang="zh-CN" altLang="zh-CN" sz="1200" kern="1200" dirty="0" smtClean="0">
                <a:solidFill>
                  <a:schemeClr val="tx1"/>
                </a:solidFill>
                <a:effectLst/>
                <a:latin typeface="+mn-lt"/>
                <a:ea typeface="+mn-ea"/>
                <a:cs typeface="+mn-cs"/>
              </a:rPr>
              <a:t>作为分区键。</a:t>
            </a:r>
            <a:r>
              <a:rPr lang="zh-CN" altLang="en-US" sz="1200" kern="1200" dirty="0" smtClean="0">
                <a:solidFill>
                  <a:schemeClr val="tx1"/>
                </a:solidFill>
                <a:effectLst/>
                <a:latin typeface="+mn-lt"/>
                <a:ea typeface="+mn-ea"/>
                <a:cs typeface="+mn-cs"/>
              </a:rPr>
              <a:t>我们可以使用仅包含主键查找的单个数据库批处理查询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缓存条目不需要经常更新，因为一个</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节点的更新逐渐的移动操作在典型的</a:t>
            </a:r>
            <a:r>
              <a:rPr lang="en-US" altLang="zh-CN" sz="1200" kern="1200" dirty="0" smtClean="0">
                <a:solidFill>
                  <a:schemeClr val="tx1"/>
                </a:solidFill>
                <a:effectLst/>
                <a:latin typeface="+mn-lt"/>
                <a:ea typeface="+mn-ea"/>
                <a:cs typeface="+mn-cs"/>
              </a:rPr>
              <a:t>Hadoop</a:t>
            </a:r>
            <a:r>
              <a:rPr lang="zh-CN" altLang="zh-CN" sz="1200" kern="1200" dirty="0" smtClean="0">
                <a:solidFill>
                  <a:schemeClr val="tx1"/>
                </a:solidFill>
                <a:effectLst/>
                <a:latin typeface="+mn-lt"/>
                <a:ea typeface="+mn-ea"/>
                <a:cs typeface="+mn-cs"/>
              </a:rPr>
              <a:t>工作负载中小于</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通过缓存提示，</a:t>
            </a:r>
            <a:r>
              <a:rPr lang="zh-CN" altLang="zh-CN" sz="1200" kern="1200" dirty="0" smtClean="0">
                <a:solidFill>
                  <a:schemeClr val="tx1"/>
                </a:solidFill>
                <a:effectLst/>
                <a:latin typeface="+mn-lt"/>
                <a:ea typeface="+mn-ea"/>
                <a:cs typeface="+mn-cs"/>
              </a:rPr>
              <a:t>发现文件路径组件的主键</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根据分区主键的提示，找到</a:t>
            </a:r>
            <a:r>
              <a:rPr lang="zh-CN" altLang="zh-CN" sz="1200" kern="1200" dirty="0" smtClean="0">
                <a:solidFill>
                  <a:schemeClr val="tx1"/>
                </a:solidFill>
                <a:effectLst/>
                <a:latin typeface="+mn-lt"/>
                <a:ea typeface="+mn-ea"/>
                <a:cs typeface="+mn-cs"/>
              </a:rPr>
              <a:t>包含所有或大部分所需的数据该数据库分片</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事务在数据库分片上启动，</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48</a:t>
            </a:fld>
            <a:endParaRPr lang="zh-CN" altLang="en-US"/>
          </a:p>
        </p:txBody>
      </p:sp>
    </p:spTree>
    <p:extLst>
      <p:ext uri="{BB962C8B-B14F-4D97-AF65-F5344CB8AC3E}">
        <p14:creationId xmlns:p14="http://schemas.microsoft.com/office/powerpoint/2010/main" val="32061724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3.</a:t>
            </a:r>
            <a:r>
              <a:rPr lang="zh-CN" altLang="zh-CN" sz="1200" kern="1200" dirty="0" smtClean="0">
                <a:solidFill>
                  <a:schemeClr val="tx1"/>
                </a:solidFill>
                <a:effectLst/>
                <a:latin typeface="+mn-lt"/>
                <a:ea typeface="+mn-ea"/>
                <a:cs typeface="+mn-cs"/>
              </a:rPr>
              <a:t>在没有锁定（读取</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提交）元数据的情况下，批量操作会将所有文件路径组件读取到倒数第二个路径组件</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4.</a:t>
            </a:r>
            <a:r>
              <a:rPr lang="zh-CN" altLang="zh-CN" sz="1200" kern="1200" dirty="0" smtClean="0">
                <a:solidFill>
                  <a:schemeClr val="tx1"/>
                </a:solidFill>
                <a:effectLst/>
                <a:latin typeface="+mn-lt"/>
                <a:ea typeface="+mn-ea"/>
                <a:cs typeface="+mn-cs"/>
              </a:rPr>
              <a:t>对于深度</a:t>
            </a:r>
            <a:r>
              <a:rPr lang="en-US" altLang="zh-CN" sz="1200" kern="1200" dirty="0" smtClean="0">
                <a:solidFill>
                  <a:schemeClr val="tx1"/>
                </a:solidFill>
                <a:effectLst/>
                <a:latin typeface="+mn-lt"/>
                <a:ea typeface="+mn-ea"/>
                <a:cs typeface="+mn-cs"/>
              </a:rPr>
              <a:t>N</a:t>
            </a:r>
            <a:r>
              <a:rPr lang="zh-CN" altLang="zh-CN" sz="1200" kern="1200" dirty="0" smtClean="0">
                <a:solidFill>
                  <a:schemeClr val="tx1"/>
                </a:solidFill>
                <a:effectLst/>
                <a:latin typeface="+mn-lt"/>
                <a:ea typeface="+mn-ea"/>
                <a:cs typeface="+mn-cs"/>
              </a:rPr>
              <a:t>的路径，这将减少</a:t>
            </a:r>
            <a:r>
              <a:rPr lang="en-US" altLang="zh-CN" sz="1200" kern="1200" dirty="0" smtClean="0">
                <a:solidFill>
                  <a:schemeClr val="tx1"/>
                </a:solidFill>
                <a:effectLst/>
                <a:latin typeface="+mn-lt"/>
                <a:ea typeface="+mn-ea"/>
                <a:cs typeface="+mn-cs"/>
              </a:rPr>
              <a:t>N-1</a:t>
            </a:r>
            <a:r>
              <a:rPr lang="zh-CN" altLang="zh-CN" sz="1200" kern="1200" dirty="0" smtClean="0">
                <a:solidFill>
                  <a:schemeClr val="tx1"/>
                </a:solidFill>
                <a:effectLst/>
                <a:latin typeface="+mn-lt"/>
                <a:ea typeface="+mn-ea"/>
                <a:cs typeface="+mn-cs"/>
              </a:rPr>
              <a:t>次往返数据库的次数。如果</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提示无效，则递归解析文件路径，并更新</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提示缓存</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5.</a:t>
            </a:r>
            <a:r>
              <a:rPr lang="zh-CN" altLang="zh-CN" sz="1200" kern="1200" dirty="0" smtClean="0">
                <a:solidFill>
                  <a:schemeClr val="tx1"/>
                </a:solidFill>
                <a:effectLst/>
                <a:latin typeface="+mn-lt"/>
                <a:ea typeface="+mn-ea"/>
                <a:cs typeface="+mn-cs"/>
              </a:rPr>
              <a:t>路径解析后，在路径中的最后一个</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组件上采用共享或排他（独占）锁</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6.</a:t>
            </a:r>
            <a:r>
              <a:rPr lang="zh-CN" altLang="zh-CN" sz="1200" kern="1200" dirty="0" smtClean="0">
                <a:solidFill>
                  <a:schemeClr val="tx1"/>
                </a:solidFill>
                <a:effectLst/>
                <a:latin typeface="+mn-lt"/>
                <a:ea typeface="+mn-ea"/>
                <a:cs typeface="+mn-cs"/>
              </a:rPr>
              <a:t>根据操作类型和提供的操作参数，使用分区修剪的</a:t>
            </a:r>
            <a:r>
              <a:rPr lang="zh-CN" altLang="en-US" sz="1200" kern="1200" dirty="0" smtClean="0">
                <a:solidFill>
                  <a:schemeClr val="tx1"/>
                </a:solidFill>
                <a:effectLst/>
                <a:latin typeface="+mn-lt"/>
                <a:ea typeface="+mn-ea"/>
                <a:cs typeface="+mn-cs"/>
              </a:rPr>
              <a:t>索引</a:t>
            </a:r>
            <a:r>
              <a:rPr lang="zh-CN" altLang="zh-CN" sz="1200" kern="1200" dirty="0" smtClean="0">
                <a:solidFill>
                  <a:schemeClr val="tx1"/>
                </a:solidFill>
                <a:effectLst/>
                <a:latin typeface="+mn-lt"/>
                <a:ea typeface="+mn-ea"/>
                <a:cs typeface="+mn-cs"/>
              </a:rPr>
              <a:t>扫描</a:t>
            </a:r>
            <a:r>
              <a:rPr lang="zh-CN" altLang="en-US" sz="1200" kern="1200" dirty="0" smtClean="0">
                <a:solidFill>
                  <a:schemeClr val="tx1"/>
                </a:solidFill>
                <a:effectLst/>
                <a:latin typeface="+mn-lt"/>
                <a:ea typeface="+mn-ea"/>
                <a:cs typeface="+mn-cs"/>
              </a:rPr>
              <a:t>（就是根据前面的路径解析，几乎知道了数据大概在哪个分区上，指扫描哪个分区即可）</a:t>
            </a:r>
            <a:r>
              <a:rPr lang="zh-CN" altLang="zh-CN" sz="1200" kern="1200" dirty="0" smtClean="0">
                <a:solidFill>
                  <a:schemeClr val="tx1"/>
                </a:solidFill>
                <a:effectLst/>
                <a:latin typeface="+mn-lt"/>
                <a:ea typeface="+mn-ea"/>
                <a:cs typeface="+mn-cs"/>
              </a:rPr>
              <a:t>操作以预定义的总顺序从数据库读取诸如块，副本</a:t>
            </a:r>
            <a:r>
              <a:rPr lang="zh-CN" altLang="en-US" sz="1200" kern="1200" dirty="0" smtClean="0">
                <a:solidFill>
                  <a:schemeClr val="tx1"/>
                </a:solidFill>
                <a:effectLst/>
                <a:latin typeface="+mn-lt"/>
                <a:ea typeface="+mn-ea"/>
                <a:cs typeface="+mn-cs"/>
              </a:rPr>
              <a:t>等</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相关数据</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49</a:t>
            </a:fld>
            <a:endParaRPr lang="zh-CN" altLang="en-US"/>
          </a:p>
        </p:txBody>
      </p:sp>
    </p:spTree>
    <p:extLst>
      <p:ext uri="{BB962C8B-B14F-4D97-AF65-F5344CB8AC3E}">
        <p14:creationId xmlns:p14="http://schemas.microsoft.com/office/powerpoint/2010/main" val="354926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7.</a:t>
            </a:r>
            <a:r>
              <a:rPr lang="zh-CN" altLang="zh-CN" sz="1200" kern="1200" dirty="0" smtClean="0">
                <a:solidFill>
                  <a:schemeClr val="tx1"/>
                </a:solidFill>
                <a:effectLst/>
                <a:latin typeface="+mn-lt"/>
                <a:ea typeface="+mn-ea"/>
                <a:cs typeface="+mn-cs"/>
              </a:rPr>
              <a:t>通过处理每个事务高速缓存中的元数据来执行</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操作。 在</a:t>
            </a:r>
            <a:r>
              <a:rPr lang="zh-CN" altLang="en-US" sz="1200" kern="1200" dirty="0" smtClean="0">
                <a:solidFill>
                  <a:schemeClr val="tx1"/>
                </a:solidFill>
                <a:effectLst/>
                <a:latin typeface="+mn-lt"/>
                <a:ea typeface="+mn-ea"/>
                <a:cs typeface="+mn-cs"/>
              </a:rPr>
              <a:t>上一个</a:t>
            </a:r>
            <a:r>
              <a:rPr lang="zh-CN" altLang="zh-CN" sz="1200" kern="1200" dirty="0" smtClean="0">
                <a:solidFill>
                  <a:schemeClr val="tx1"/>
                </a:solidFill>
                <a:effectLst/>
                <a:latin typeface="+mn-lt"/>
                <a:ea typeface="+mn-ea"/>
                <a:cs typeface="+mn-cs"/>
              </a:rPr>
              <a:t>阶段生成的更新的和新的元数据存储在缓存中</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8.</a:t>
            </a:r>
            <a:r>
              <a:rPr lang="zh-CN" altLang="en-US" sz="1200" kern="1200" dirty="0" smtClean="0">
                <a:solidFill>
                  <a:schemeClr val="tx1"/>
                </a:solidFill>
                <a:effectLst/>
                <a:latin typeface="+mn-lt"/>
                <a:ea typeface="+mn-ea"/>
                <a:cs typeface="+mn-cs"/>
              </a:rPr>
              <a:t>该缓存在最终更新阶段分批发送到数据库，之后事务被提交或回滚</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50</a:t>
            </a:fld>
            <a:endParaRPr lang="zh-CN" altLang="en-US"/>
          </a:p>
        </p:txBody>
      </p:sp>
    </p:spTree>
    <p:extLst>
      <p:ext uri="{BB962C8B-B14F-4D97-AF65-F5344CB8AC3E}">
        <p14:creationId xmlns:p14="http://schemas.microsoft.com/office/powerpoint/2010/main" val="31331295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大型目录的递归操作（包含数百万个索引节点）太大，无法适应单个事务，即在现有的在线事务处理系统中不支持在事务中锁定数百万行。这些操作包括移动，删除，更改所有者，更改权限。</a:t>
            </a:r>
            <a:r>
              <a:rPr lang="en-US" altLang="zh-CN" dirty="0" smtClean="0"/>
              <a:t>move</a:t>
            </a:r>
            <a:r>
              <a:rPr lang="zh-CN" altLang="en-US" dirty="0" smtClean="0"/>
              <a:t>操作更改所有后代</a:t>
            </a:r>
            <a:r>
              <a:rPr lang="en-US" altLang="zh-CN" dirty="0" err="1" smtClean="0"/>
              <a:t>inode</a:t>
            </a:r>
            <a:r>
              <a:rPr lang="zh-CN" altLang="en-US" dirty="0" smtClean="0"/>
              <a:t>的绝对路径，而</a:t>
            </a:r>
            <a:r>
              <a:rPr lang="en-US" altLang="zh-CN" dirty="0" smtClean="0"/>
              <a:t>delete</a:t>
            </a:r>
            <a:r>
              <a:rPr lang="zh-CN" altLang="en-US" dirty="0" smtClean="0"/>
              <a:t>则删除所有后代</a:t>
            </a:r>
            <a:r>
              <a:rPr lang="en-US" altLang="zh-CN" dirty="0" err="1" smtClean="0"/>
              <a:t>inode</a:t>
            </a:r>
            <a:r>
              <a:rPr lang="zh-CN" altLang="en-US" dirty="0" smtClean="0"/>
              <a:t>。</a:t>
            </a:r>
          </a:p>
          <a:p>
            <a:r>
              <a:rPr lang="zh-CN" altLang="en-US" dirty="0" smtClean="0"/>
              <a:t>解决方案</a:t>
            </a:r>
            <a:r>
              <a:rPr lang="en-US" altLang="zh-CN" dirty="0" smtClean="0"/>
              <a:t>subtree locking,</a:t>
            </a:r>
            <a:r>
              <a:rPr lang="zh-CN" altLang="en-US" dirty="0" smtClean="0"/>
              <a:t>我们的子树锁不是行级数据库锁，而是使用应用程序级分布式锁定机制来标记和隔离子树。我们通过确保子树中所有正在进行的</a:t>
            </a:r>
            <a:r>
              <a:rPr lang="en-US" altLang="zh-CN" dirty="0" err="1" smtClean="0"/>
              <a:t>inode</a:t>
            </a:r>
            <a:r>
              <a:rPr lang="zh-CN" altLang="en-US" dirty="0" smtClean="0"/>
              <a:t>和子树操作在新请求的子树操作执行之前完成，从而序列化子树操作。</a:t>
            </a: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51</a:t>
            </a:fld>
            <a:endParaRPr lang="zh-CN" altLang="en-US"/>
          </a:p>
        </p:txBody>
      </p:sp>
    </p:spTree>
    <p:extLst>
      <p:ext uri="{BB962C8B-B14F-4D97-AF65-F5344CB8AC3E}">
        <p14:creationId xmlns:p14="http://schemas.microsoft.com/office/powerpoint/2010/main" val="243076420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52</a:t>
            </a:fld>
            <a:endParaRPr lang="zh-CN" altLang="en-US"/>
          </a:p>
        </p:txBody>
      </p:sp>
    </p:spTree>
    <p:extLst>
      <p:ext uri="{BB962C8B-B14F-4D97-AF65-F5344CB8AC3E}">
        <p14:creationId xmlns:p14="http://schemas.microsoft.com/office/powerpoint/2010/main" val="39805544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阶段</a:t>
            </a:r>
            <a:r>
              <a:rPr lang="en-US" altLang="zh-CN" dirty="0" smtClean="0"/>
              <a:t>1</a:t>
            </a:r>
            <a:r>
              <a:rPr lang="zh-CN" altLang="en-US" dirty="0" smtClean="0"/>
              <a:t>：在第一阶段，在子树的根处获取排他锁，并且在数据库中设置并保留子树锁定标志。该标志表示子树的所有后代都被锁定为独占（写入）锁。</a:t>
            </a:r>
            <a:endParaRPr lang="en-US" altLang="zh-CN" dirty="0" smtClean="0"/>
          </a:p>
          <a:p>
            <a:r>
              <a:rPr lang="en-US" altLang="zh-CN" dirty="0" smtClean="0"/>
              <a:t>Subtree locking progresses downwards:</a:t>
            </a:r>
            <a:r>
              <a:rPr lang="zh-CN" altLang="en-US" dirty="0" smtClean="0"/>
              <a:t>子树锁定过程是从上往下（叶子结点）的。</a:t>
            </a:r>
            <a:endParaRPr lang="en-US" altLang="zh-CN" dirty="0" smtClean="0"/>
          </a:p>
          <a:p>
            <a:r>
              <a:rPr lang="zh-CN" altLang="zh-CN" sz="1200" kern="1200" dirty="0" smtClean="0">
                <a:solidFill>
                  <a:schemeClr val="tx1"/>
                </a:solidFill>
                <a:effectLst/>
                <a:latin typeface="+mn-lt"/>
                <a:ea typeface="+mn-ea"/>
                <a:cs typeface="+mn-cs"/>
              </a:rPr>
              <a:t>在设置锁之前，必须确保在子树的任何较低级别没有其他活动的子树操作。</a:t>
            </a:r>
            <a:r>
              <a:rPr lang="zh-CN" altLang="en-US" sz="1200" kern="1200" dirty="0" smtClean="0">
                <a:solidFill>
                  <a:schemeClr val="tx1"/>
                </a:solidFill>
                <a:effectLst/>
                <a:latin typeface="+mn-lt"/>
                <a:ea typeface="+mn-ea"/>
                <a:cs typeface="+mn-cs"/>
              </a:rPr>
              <a:t>我们将所有活动的子树操作存储在表中并进行查询，以确保在子树的较低级别没有正在执行的子树操作。在路径解析时，遇到具有子树锁的</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和</a:t>
            </a:r>
            <a:r>
              <a:rPr lang="en-US" altLang="zh-CN" sz="1200" kern="1200" dirty="0" smtClean="0">
                <a:solidFill>
                  <a:schemeClr val="tx1"/>
                </a:solidFill>
                <a:effectLst/>
                <a:latin typeface="+mn-lt"/>
                <a:ea typeface="+mn-ea"/>
                <a:cs typeface="+mn-cs"/>
              </a:rPr>
              <a:t>subtree</a:t>
            </a:r>
            <a:r>
              <a:rPr lang="zh-CN" altLang="en-US" sz="1200" kern="1200" dirty="0" smtClean="0">
                <a:solidFill>
                  <a:schemeClr val="tx1"/>
                </a:solidFill>
                <a:effectLst/>
                <a:latin typeface="+mn-lt"/>
                <a:ea typeface="+mn-ea"/>
                <a:cs typeface="+mn-cs"/>
              </a:rPr>
              <a:t>操作，他们会自动中止（暂停）事务并等待直到子树锁被删除。</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53</a:t>
            </a:fld>
            <a:endParaRPr lang="zh-CN" altLang="en-US"/>
          </a:p>
        </p:txBody>
      </p:sp>
    </p:spTree>
    <p:extLst>
      <p:ext uri="{BB962C8B-B14F-4D97-AF65-F5344CB8AC3E}">
        <p14:creationId xmlns:p14="http://schemas.microsoft.com/office/powerpoint/2010/main" val="15830775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Quienscent</a:t>
            </a:r>
            <a:r>
              <a:rPr lang="en-US" altLang="zh-CN" dirty="0" smtClean="0"/>
              <a:t> tree:</a:t>
            </a:r>
            <a:r>
              <a:rPr lang="zh-CN" altLang="en-US" dirty="0" smtClean="0"/>
              <a:t>静默子树，（静默的意思就是拒绝所有对子树的操作）</a:t>
            </a:r>
            <a:r>
              <a:rPr lang="zh-CN" altLang="zh-CN" sz="1200" kern="1200" dirty="0" smtClean="0">
                <a:solidFill>
                  <a:schemeClr val="tx1"/>
                </a:solidFill>
                <a:effectLst/>
                <a:latin typeface="+mn-lt"/>
                <a:ea typeface="+mn-ea"/>
                <a:cs typeface="+mn-cs"/>
              </a:rPr>
              <a:t>我们等待所有正在进行的</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操作完成，方法是以与锁定</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相同的总顺序，在子树中的所有</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上</a:t>
            </a:r>
            <a:r>
              <a:rPr lang="zh-CN" altLang="en-US" sz="1200" kern="1200" dirty="0" smtClean="0">
                <a:solidFill>
                  <a:schemeClr val="tx1"/>
                </a:solidFill>
                <a:effectLst/>
                <a:latin typeface="+mn-lt"/>
                <a:ea typeface="+mn-ea"/>
                <a:cs typeface="+mn-cs"/>
              </a:rPr>
              <a:t>使用</a:t>
            </a:r>
            <a:r>
              <a:rPr lang="zh-CN" altLang="zh-CN" sz="1200" kern="1200" dirty="0" smtClean="0">
                <a:solidFill>
                  <a:schemeClr val="tx1"/>
                </a:solidFill>
                <a:effectLst/>
                <a:latin typeface="+mn-lt"/>
                <a:ea typeface="+mn-ea"/>
                <a:cs typeface="+mn-cs"/>
              </a:rPr>
              <a:t>和释放数据库写入锁。</a:t>
            </a:r>
            <a:r>
              <a:rPr lang="zh-CN" altLang="en-US" sz="1200" kern="1200" dirty="0" smtClean="0">
                <a:solidFill>
                  <a:schemeClr val="tx1"/>
                </a:solidFill>
                <a:effectLst/>
                <a:latin typeface="+mn-lt"/>
                <a:ea typeface="+mn-ea"/>
                <a:cs typeface="+mn-cs"/>
              </a:rPr>
              <a:t>在子树上的</a:t>
            </a:r>
            <a:r>
              <a:rPr lang="zh-CN" altLang="en-US" sz="1200" kern="1200" dirty="0" smtClean="0">
                <a:solidFill>
                  <a:schemeClr val="tx1"/>
                </a:solidFill>
                <a:effectLst/>
                <a:latin typeface="+mn-lt"/>
                <a:ea typeface="+mn-ea"/>
                <a:cs typeface="+mn-cs"/>
              </a:rPr>
              <a:t>锁锁定和释放</a:t>
            </a:r>
            <a:r>
              <a:rPr lang="zh-CN" altLang="en-US" sz="1200" kern="1200" dirty="0" smtClean="0">
                <a:solidFill>
                  <a:schemeClr val="tx1"/>
                </a:solidFill>
                <a:effectLst/>
                <a:latin typeface="+mn-lt"/>
                <a:ea typeface="+mn-ea"/>
                <a:cs typeface="+mn-cs"/>
              </a:rPr>
              <a:t>前，拒绝所有对其的操作。</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54</a:t>
            </a:fld>
            <a:endParaRPr lang="zh-CN" altLang="en-US"/>
          </a:p>
        </p:txBody>
      </p:sp>
    </p:spTree>
    <p:extLst>
      <p:ext uri="{BB962C8B-B14F-4D97-AF65-F5344CB8AC3E}">
        <p14:creationId xmlns:p14="http://schemas.microsoft.com/office/powerpoint/2010/main" val="11173597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为了有效地执行此操作，并行的线程池执行分区修剪的索引扫描，扫描有写入锁的子</a:t>
            </a:r>
            <a:r>
              <a:rPr lang="en-US" altLang="zh-CN" sz="1200" kern="1200" dirty="0" err="1" smtClean="0">
                <a:solidFill>
                  <a:schemeClr val="tx1"/>
                </a:solidFill>
                <a:effectLst/>
                <a:latin typeface="+mn-lt"/>
                <a:ea typeface="+mn-ea"/>
                <a:cs typeface="+mn-cs"/>
              </a:rPr>
              <a:t>innode</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这是从树的子树重复到叶子，并且包含子树中的</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的树数据结构被构建在到内存中的</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中。我们通过使用仅读取</a:t>
            </a:r>
            <a:r>
              <a:rPr lang="en-US" altLang="zh-CN" sz="1200" kern="1200" dirty="0" err="1" smtClean="0">
                <a:solidFill>
                  <a:schemeClr val="tx1"/>
                </a:solidFill>
                <a:effectLst/>
                <a:latin typeface="+mn-lt"/>
                <a:ea typeface="+mn-ea"/>
                <a:cs typeface="+mn-cs"/>
              </a:rPr>
              <a:t>inode</a:t>
            </a:r>
            <a:r>
              <a:rPr lang="en-US" altLang="zh-CN" sz="1200" kern="1200" dirty="0" smtClean="0">
                <a:solidFill>
                  <a:schemeClr val="tx1"/>
                </a:solidFill>
                <a:effectLst/>
                <a:latin typeface="+mn-lt"/>
                <a:ea typeface="+mn-ea"/>
                <a:cs typeface="+mn-cs"/>
              </a:rPr>
              <a:t> ID</a:t>
            </a:r>
            <a:r>
              <a:rPr lang="zh-CN" altLang="en-US" sz="1200" kern="1200" dirty="0" smtClean="0">
                <a:solidFill>
                  <a:schemeClr val="tx1"/>
                </a:solidFill>
                <a:effectLst/>
                <a:latin typeface="+mn-lt"/>
                <a:ea typeface="+mn-ea"/>
                <a:cs typeface="+mn-cs"/>
              </a:rPr>
              <a:t>的投影来减少读取子树中所有</a:t>
            </a:r>
            <a:r>
              <a:rPr lang="en-US" altLang="zh-CN" sz="1200" kern="1200" dirty="0" err="1" smtClean="0">
                <a:solidFill>
                  <a:schemeClr val="tx1"/>
                </a:solidFill>
                <a:effectLst/>
                <a:latin typeface="+mn-lt"/>
                <a:ea typeface="+mn-ea"/>
                <a:cs typeface="+mn-cs"/>
              </a:rPr>
              <a:t>inode</a:t>
            </a:r>
            <a:r>
              <a:rPr lang="zh-CN" altLang="en-US" sz="1200" kern="1200" dirty="0" smtClean="0">
                <a:solidFill>
                  <a:schemeClr val="tx1"/>
                </a:solidFill>
                <a:effectLst/>
                <a:latin typeface="+mn-lt"/>
                <a:ea typeface="+mn-ea"/>
                <a:cs typeface="+mn-cs"/>
              </a:rPr>
              <a:t>的开销。</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55</a:t>
            </a:fld>
            <a:endParaRPr lang="zh-CN" altLang="en-US"/>
          </a:p>
        </p:txBody>
      </p:sp>
    </p:spTree>
    <p:extLst>
      <p:ext uri="{BB962C8B-B14F-4D97-AF65-F5344CB8AC3E}">
        <p14:creationId xmlns:p14="http://schemas.microsoft.com/office/powerpoint/2010/main" val="10777210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执行删除子树操作：批量的执行。从下往上删除。通过在所有后代的</a:t>
            </a:r>
            <a:r>
              <a:rPr lang="en-US" altLang="zh-CN" dirty="0" err="1" smtClean="0"/>
              <a:t>inode</a:t>
            </a:r>
            <a:r>
              <a:rPr lang="zh-CN" altLang="en-US" dirty="0" smtClean="0"/>
              <a:t>上取消和释放写锁，使用从叶节点向上的并行事务分批执行删除操作。</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56</a:t>
            </a:fld>
            <a:endParaRPr lang="zh-CN" altLang="en-US"/>
          </a:p>
        </p:txBody>
      </p:sp>
    </p:spTree>
    <p:extLst>
      <p:ext uri="{BB962C8B-B14F-4D97-AF65-F5344CB8AC3E}">
        <p14:creationId xmlns:p14="http://schemas.microsoft.com/office/powerpoint/2010/main" val="1177233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当执行子树操作的</a:t>
            </a:r>
            <a:r>
              <a:rPr lang="en-US" altLang="zh-CN" dirty="0" err="1" smtClean="0"/>
              <a:t>namenode</a:t>
            </a:r>
            <a:r>
              <a:rPr lang="zh-CN" altLang="en-US" dirty="0" smtClean="0"/>
              <a:t>失败时，不应该将子树留在不一致的状态。</a:t>
            </a:r>
            <a:r>
              <a:rPr lang="zh-CN" altLang="zh-CN" sz="1200" kern="1200" dirty="0" smtClean="0">
                <a:solidFill>
                  <a:schemeClr val="tx1"/>
                </a:solidFill>
                <a:effectLst/>
                <a:latin typeface="+mn-lt"/>
                <a:ea typeface="+mn-ea"/>
                <a:cs typeface="+mn-cs"/>
              </a:rPr>
              <a:t>每个</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维护由领导选举服务选举出来的的</a:t>
            </a:r>
            <a:r>
              <a:rPr lang="en-US" altLang="zh-CN" sz="1200" kern="1200" dirty="0" smtClean="0">
                <a:solidFill>
                  <a:schemeClr val="tx1"/>
                </a:solidFill>
                <a:effectLst/>
                <a:latin typeface="+mn-lt"/>
                <a:ea typeface="+mn-ea"/>
                <a:cs typeface="+mn-cs"/>
              </a:rPr>
              <a:t>Active </a:t>
            </a:r>
            <a:r>
              <a:rPr lang="en-US" altLang="zh-CN" sz="1200" kern="1200" dirty="0" err="1" smtClean="0">
                <a:solidFill>
                  <a:schemeClr val="tx1"/>
                </a:solidFill>
                <a:effectLst/>
                <a:latin typeface="+mn-lt"/>
                <a:ea typeface="+mn-ea"/>
                <a:cs typeface="+mn-cs"/>
              </a:rPr>
              <a:t>NameNodes</a:t>
            </a:r>
            <a:r>
              <a:rPr lang="zh-CN" altLang="zh-CN" sz="1200" kern="1200" dirty="0" smtClean="0">
                <a:solidFill>
                  <a:schemeClr val="tx1"/>
                </a:solidFill>
                <a:effectLst/>
                <a:latin typeface="+mn-lt"/>
                <a:ea typeface="+mn-ea"/>
                <a:cs typeface="+mn-cs"/>
              </a:rPr>
              <a:t>列表。如果操作遇到具有子树锁的</a:t>
            </a:r>
            <a:r>
              <a:rPr lang="en-US" altLang="zh-CN" sz="1200" kern="1200" dirty="0" err="1" smtClean="0">
                <a:solidFill>
                  <a:schemeClr val="tx1"/>
                </a:solidFill>
                <a:effectLst/>
                <a:latin typeface="+mn-lt"/>
                <a:ea typeface="+mn-ea"/>
                <a:cs typeface="+mn-cs"/>
              </a:rPr>
              <a:t>inode</a:t>
            </a:r>
            <a:r>
              <a:rPr lang="zh-CN" altLang="zh-CN" sz="1200" kern="1200" dirty="0" smtClean="0">
                <a:solidFill>
                  <a:schemeClr val="tx1"/>
                </a:solidFill>
                <a:effectLst/>
                <a:latin typeface="+mn-lt"/>
                <a:ea typeface="+mn-ea"/>
                <a:cs typeface="+mn-cs"/>
              </a:rPr>
              <a:t>，并且子树锁的</a:t>
            </a:r>
            <a:r>
              <a:rPr lang="en-US" altLang="zh-CN" sz="1200" kern="1200" dirty="0" err="1" smtClean="0">
                <a:solidFill>
                  <a:schemeClr val="tx1"/>
                </a:solidFill>
                <a:effectLst/>
                <a:latin typeface="+mn-lt"/>
                <a:ea typeface="+mn-ea"/>
                <a:cs typeface="+mn-cs"/>
              </a:rPr>
              <a:t>namenode</a:t>
            </a:r>
            <a:r>
              <a:rPr lang="en-US" altLang="zh-CN" sz="1200" kern="1200" dirty="0" smtClean="0">
                <a:solidFill>
                  <a:schemeClr val="tx1"/>
                </a:solidFill>
                <a:effectLst/>
                <a:latin typeface="+mn-lt"/>
                <a:ea typeface="+mn-ea"/>
                <a:cs typeface="+mn-cs"/>
              </a:rPr>
              <a:t> ID</a:t>
            </a:r>
            <a:r>
              <a:rPr lang="zh-CN" altLang="zh-CN" sz="1200" kern="1200" dirty="0" smtClean="0">
                <a:solidFill>
                  <a:schemeClr val="tx1"/>
                </a:solidFill>
                <a:effectLst/>
                <a:latin typeface="+mn-lt"/>
                <a:ea typeface="+mn-ea"/>
                <a:cs typeface="+mn-cs"/>
              </a:rPr>
              <a:t>属于死亡的</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，则子树锁将被清除。</a:t>
            </a:r>
            <a:r>
              <a:rPr lang="zh-CN" altLang="en-US" sz="1200" kern="1200" dirty="0" smtClean="0">
                <a:solidFill>
                  <a:schemeClr val="tx1"/>
                </a:solidFill>
                <a:effectLst/>
                <a:latin typeface="+mn-lt"/>
                <a:ea typeface="+mn-ea"/>
                <a:cs typeface="+mn-cs"/>
              </a:rPr>
              <a:t>如果</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发生故障，在第二阶段构建的内存中的</a:t>
            </a:r>
            <a:r>
              <a:rPr lang="zh-CN" altLang="en-US" sz="1200" kern="1200" dirty="0" smtClean="0">
                <a:solidFill>
                  <a:schemeClr val="tx1"/>
                </a:solidFill>
                <a:effectLst/>
                <a:latin typeface="+mn-lt"/>
                <a:ea typeface="+mn-ea"/>
                <a:cs typeface="+mn-cs"/>
              </a:rPr>
              <a:t>树（</a:t>
            </a:r>
            <a:r>
              <a:rPr lang="zh-CN" altLang="zh-CN" sz="1200" kern="1200" dirty="0" smtClean="0">
                <a:solidFill>
                  <a:schemeClr val="tx1"/>
                </a:solidFill>
                <a:effectLst/>
                <a:latin typeface="+mn-lt"/>
                <a:ea typeface="+mn-ea"/>
                <a:cs typeface="+mn-cs"/>
              </a:rPr>
              <a:t>在第二阶段生成的更新的和新的元数据存储在缓存中，该缓存在最终更新阶段分批发送到数据库</a:t>
            </a:r>
            <a:r>
              <a:rPr lang="zh-CN" altLang="en-US"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在命名空间保持不变时，起着重要的作用。例如，在删除操作的情况下，使用事务以后序树遍历方式逐步删除子树。如果操作进行到一半</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发生故障，那么未删除的</a:t>
            </a:r>
            <a:r>
              <a:rPr lang="en-US" altLang="zh-CN" sz="1200" kern="1200" dirty="0" err="1" smtClean="0">
                <a:solidFill>
                  <a:schemeClr val="tx1"/>
                </a:solidFill>
                <a:effectLst/>
                <a:latin typeface="+mn-lt"/>
                <a:ea typeface="+mn-ea"/>
                <a:cs typeface="+mn-cs"/>
              </a:rPr>
              <a:t>inodes</a:t>
            </a:r>
            <a:r>
              <a:rPr lang="zh-CN" altLang="en-US" sz="1200" kern="1200" dirty="0" smtClean="0">
                <a:solidFill>
                  <a:schemeClr val="tx1"/>
                </a:solidFill>
                <a:effectLst/>
                <a:latin typeface="+mn-lt"/>
                <a:ea typeface="+mn-ea"/>
                <a:cs typeface="+mn-cs"/>
              </a:rPr>
              <a:t>仍然连接到命名空间树。 </a:t>
            </a:r>
            <a:r>
              <a:rPr lang="en-US" altLang="zh-CN" sz="1200" kern="1200" dirty="0" err="1" smtClean="0">
                <a:solidFill>
                  <a:schemeClr val="tx1"/>
                </a:solidFill>
                <a:effectLst/>
                <a:latin typeface="+mn-lt"/>
                <a:ea typeface="+mn-ea"/>
                <a:cs typeface="+mn-cs"/>
              </a:rPr>
              <a:t>HopsFS</a:t>
            </a:r>
            <a:r>
              <a:rPr lang="zh-CN" altLang="en-US" sz="1200" kern="1200" dirty="0" smtClean="0">
                <a:solidFill>
                  <a:schemeClr val="tx1"/>
                </a:solidFill>
                <a:effectLst/>
                <a:latin typeface="+mn-lt"/>
                <a:ea typeface="+mn-ea"/>
                <a:cs typeface="+mn-cs"/>
              </a:rPr>
              <a:t>客户端将透明地将文件系统操作重新提交给另一个</a:t>
            </a:r>
            <a:r>
              <a:rPr lang="en-US" altLang="zh-CN" sz="1200" kern="1200" dirty="0" err="1" smtClean="0">
                <a:solidFill>
                  <a:schemeClr val="tx1"/>
                </a:solidFill>
                <a:effectLst/>
                <a:latin typeface="+mn-lt"/>
                <a:ea typeface="+mn-ea"/>
                <a:cs typeface="+mn-cs"/>
              </a:rPr>
              <a:t>namenode</a:t>
            </a:r>
            <a:r>
              <a:rPr lang="zh-CN" altLang="en-US" sz="1200" kern="1200" dirty="0" smtClean="0">
                <a:solidFill>
                  <a:schemeClr val="tx1"/>
                </a:solidFill>
                <a:effectLst/>
                <a:latin typeface="+mn-lt"/>
                <a:ea typeface="+mn-ea"/>
                <a:cs typeface="+mn-cs"/>
              </a:rPr>
              <a:t>，以删除子树的其余部分。</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2.</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59</a:t>
            </a:fld>
            <a:endParaRPr lang="zh-CN" altLang="en-US"/>
          </a:p>
        </p:txBody>
      </p:sp>
    </p:spTree>
    <p:extLst>
      <p:ext uri="{BB962C8B-B14F-4D97-AF65-F5344CB8AC3E}">
        <p14:creationId xmlns:p14="http://schemas.microsoft.com/office/powerpoint/2010/main" val="860899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ANN: </a:t>
            </a:r>
            <a:r>
              <a:rPr lang="en-US" altLang="zh-CN" sz="1200" kern="1200" dirty="0" smtClean="0">
                <a:solidFill>
                  <a:schemeClr val="tx1"/>
                </a:solidFill>
                <a:effectLst/>
                <a:latin typeface="+mn-lt"/>
                <a:ea typeface="+mn-ea"/>
                <a:cs typeface="+mn-cs"/>
              </a:rPr>
              <a:t>Active </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：文件的远数据存储位置，至少有两个一主一备（</a:t>
            </a:r>
            <a:r>
              <a:rPr lang="en-US" altLang="zh-CN" sz="1200" kern="1200" dirty="0" err="1" smtClean="0">
                <a:solidFill>
                  <a:schemeClr val="tx1"/>
                </a:solidFill>
                <a:effectLst/>
                <a:latin typeface="+mn-lt"/>
                <a:ea typeface="+mn-ea"/>
                <a:cs typeface="+mn-cs"/>
              </a:rPr>
              <a:t>SbNN</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元数据存储在名为</a:t>
            </a:r>
            <a:r>
              <a:rPr lang="en-US" altLang="zh-CN" sz="1200" kern="1200" dirty="0" smtClean="0">
                <a:solidFill>
                  <a:schemeClr val="tx1"/>
                </a:solidFill>
                <a:effectLst/>
                <a:latin typeface="+mn-lt"/>
                <a:ea typeface="+mn-ea"/>
                <a:cs typeface="+mn-cs"/>
              </a:rPr>
              <a:t>Active </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ANN</a:t>
            </a:r>
            <a:r>
              <a:rPr lang="zh-CN" altLang="zh-CN" sz="1200" kern="1200" dirty="0" smtClean="0">
                <a:solidFill>
                  <a:schemeClr val="tx1"/>
                </a:solidFill>
                <a:effectLst/>
                <a:latin typeface="+mn-lt"/>
                <a:ea typeface="+mn-ea"/>
                <a:cs typeface="+mn-cs"/>
              </a:rPr>
              <a:t>）的单个</a:t>
            </a:r>
            <a:r>
              <a:rPr lang="en-US" altLang="zh-CN" sz="1200" kern="1200" dirty="0" smtClean="0">
                <a:solidFill>
                  <a:schemeClr val="tx1"/>
                </a:solidFill>
                <a:effectLst/>
                <a:latin typeface="+mn-lt"/>
                <a:ea typeface="+mn-ea"/>
                <a:cs typeface="+mn-cs"/>
              </a:rPr>
              <a:t>Java</a:t>
            </a:r>
            <a:r>
              <a:rPr lang="zh-CN" altLang="zh-CN" sz="1200" kern="1200" dirty="0" smtClean="0">
                <a:solidFill>
                  <a:schemeClr val="tx1"/>
                </a:solidFill>
                <a:effectLst/>
                <a:latin typeface="+mn-lt"/>
                <a:ea typeface="+mn-ea"/>
                <a:cs typeface="+mn-cs"/>
              </a:rPr>
              <a:t>进程的堆中</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元数据更改日志异步复制到备用</a:t>
            </a:r>
            <a:r>
              <a:rPr lang="en-US" altLang="zh-CN" sz="1200" kern="1200" dirty="0" err="1" smtClean="0">
                <a:solidFill>
                  <a:schemeClr val="tx1"/>
                </a:solidFill>
                <a:effectLst/>
                <a:latin typeface="+mn-lt"/>
                <a:ea typeface="+mn-ea"/>
                <a:cs typeface="+mn-cs"/>
              </a:rPr>
              <a:t>namenode</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SbNN</a:t>
            </a:r>
            <a:r>
              <a:rPr lang="zh-CN" altLang="zh-CN"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a:t>
            </a:fld>
            <a:endParaRPr lang="zh-CN" altLang="en-US"/>
          </a:p>
        </p:txBody>
      </p:sp>
    </p:spTree>
    <p:extLst>
      <p:ext uri="{BB962C8B-B14F-4D97-AF65-F5344CB8AC3E}">
        <p14:creationId xmlns:p14="http://schemas.microsoft.com/office/powerpoint/2010/main" val="1137264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Premise</a:t>
            </a:r>
            <a:r>
              <a:rPr lang="zh-CN" altLang="en-US" dirty="0" smtClean="0"/>
              <a:t>：前提</a:t>
            </a:r>
            <a:endParaRPr lang="en-US" altLang="zh-CN" dirty="0" smtClean="0"/>
          </a:p>
          <a:p>
            <a:r>
              <a:rPr lang="en-US" altLang="zh-CN" dirty="0" smtClean="0"/>
              <a:t>10GbE:</a:t>
            </a:r>
            <a:r>
              <a:rPr lang="zh-CN" altLang="en-US" dirty="0" smtClean="0"/>
              <a:t>代表接口标准是万兆以太网</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61</a:t>
            </a:fld>
            <a:endParaRPr lang="zh-CN" altLang="en-US"/>
          </a:p>
        </p:txBody>
      </p:sp>
    </p:spTree>
    <p:extLst>
      <p:ext uri="{BB962C8B-B14F-4D97-AF65-F5344CB8AC3E}">
        <p14:creationId xmlns:p14="http://schemas.microsoft.com/office/powerpoint/2010/main" val="413606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stat</a:t>
            </a:r>
            <a:r>
              <a:rPr lang="zh-CN" altLang="en-US" dirty="0" smtClean="0"/>
              <a:t>指令：文件</a:t>
            </a:r>
            <a:r>
              <a:rPr lang="en-US" altLang="zh-CN" dirty="0" smtClean="0"/>
              <a:t>/</a:t>
            </a:r>
            <a:r>
              <a:rPr lang="zh-CN" altLang="en-US" dirty="0" smtClean="0"/>
              <a:t>文件系统的详细信息显示</a:t>
            </a:r>
            <a:endParaRPr lang="en-US" altLang="zh-CN" dirty="0" smtClean="0"/>
          </a:p>
          <a:p>
            <a:r>
              <a:rPr lang="en-US" altLang="zh-CN" sz="1200" kern="1200" dirty="0" smtClean="0">
                <a:solidFill>
                  <a:schemeClr val="tx1"/>
                </a:solidFill>
                <a:effectLst/>
                <a:latin typeface="+mn-lt"/>
                <a:ea typeface="+mn-ea"/>
                <a:cs typeface="+mn-cs"/>
              </a:rPr>
              <a:t>NDB, version 7.5.3, was deployed on 12 nodes configured to run using 22 threads each and the data replication degree was 2.</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62</a:t>
            </a:fld>
            <a:endParaRPr lang="zh-CN" altLang="en-US"/>
          </a:p>
        </p:txBody>
      </p:sp>
    </p:spTree>
    <p:extLst>
      <p:ext uri="{BB962C8B-B14F-4D97-AF65-F5344CB8AC3E}">
        <p14:creationId xmlns:p14="http://schemas.microsoft.com/office/powerpoint/2010/main" val="2947299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Ops/sec:</a:t>
            </a:r>
            <a:r>
              <a:rPr lang="zh-CN" altLang="en-US" sz="1200" b="0" i="0" kern="1200" dirty="0" smtClean="0">
                <a:solidFill>
                  <a:schemeClr val="tx1"/>
                </a:solidFill>
                <a:effectLst/>
                <a:latin typeface="+mn-lt"/>
                <a:ea typeface="+mn-ea"/>
                <a:cs typeface="+mn-cs"/>
              </a:rPr>
              <a:t>每秒操作数</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63</a:t>
            </a:fld>
            <a:endParaRPr lang="zh-CN" altLang="en-US"/>
          </a:p>
        </p:txBody>
      </p:sp>
    </p:spTree>
    <p:extLst>
      <p:ext uri="{BB962C8B-B14F-4D97-AF65-F5344CB8AC3E}">
        <p14:creationId xmlns:p14="http://schemas.microsoft.com/office/powerpoint/2010/main" val="36948341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65</a:t>
            </a:fld>
            <a:endParaRPr lang="zh-CN" altLang="en-US"/>
          </a:p>
        </p:txBody>
      </p:sp>
    </p:spTree>
    <p:extLst>
      <p:ext uri="{BB962C8B-B14F-4D97-AF65-F5344CB8AC3E}">
        <p14:creationId xmlns:p14="http://schemas.microsoft.com/office/powerpoint/2010/main" val="12372037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67</a:t>
            </a:fld>
            <a:endParaRPr lang="zh-CN" altLang="en-US"/>
          </a:p>
        </p:txBody>
      </p:sp>
    </p:spTree>
    <p:extLst>
      <p:ext uri="{BB962C8B-B14F-4D97-AF65-F5344CB8AC3E}">
        <p14:creationId xmlns:p14="http://schemas.microsoft.com/office/powerpoint/2010/main" val="28672257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68</a:t>
            </a:fld>
            <a:endParaRPr lang="zh-CN" altLang="en-US"/>
          </a:p>
        </p:txBody>
      </p:sp>
    </p:spTree>
    <p:extLst>
      <p:ext uri="{BB962C8B-B14F-4D97-AF65-F5344CB8AC3E}">
        <p14:creationId xmlns:p14="http://schemas.microsoft.com/office/powerpoint/2010/main" val="31140261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a:t>
            </a:r>
            <a:r>
              <a:rPr lang="en-US" altLang="zh-CN" dirty="0" err="1" smtClean="0"/>
              <a:t>HopsFS</a:t>
            </a:r>
            <a:r>
              <a:rPr lang="zh-CN" altLang="en-US" dirty="0" smtClean="0"/>
              <a:t>仅对</a:t>
            </a:r>
            <a:r>
              <a:rPr lang="en-US" altLang="zh-CN" dirty="0" err="1" smtClean="0"/>
              <a:t>inode</a:t>
            </a:r>
            <a:r>
              <a:rPr lang="zh-CN" altLang="en-US" dirty="0" smtClean="0"/>
              <a:t>和子树采取锁定，与</a:t>
            </a:r>
            <a:r>
              <a:rPr lang="en-US" altLang="zh-CN" dirty="0" smtClean="0"/>
              <a:t>HDFS</a:t>
            </a:r>
            <a:r>
              <a:rPr lang="zh-CN" altLang="en-US" dirty="0" smtClean="0"/>
              <a:t>的全局锁相比，</a:t>
            </a:r>
            <a:r>
              <a:rPr lang="en-US" altLang="zh-CN" dirty="0" err="1" smtClean="0"/>
              <a:t>HopsFS</a:t>
            </a:r>
            <a:r>
              <a:rPr lang="zh-CN" altLang="en-US" dirty="0" smtClean="0"/>
              <a:t>对于</a:t>
            </a:r>
            <a:r>
              <a:rPr lang="en-US" altLang="zh-CN" dirty="0" smtClean="0"/>
              <a:t>20</a:t>
            </a:r>
            <a:r>
              <a:rPr lang="zh-CN" altLang="en-US" dirty="0" smtClean="0"/>
              <a:t>％的文件系统操作是文件创建操作的工作负载，性能优于</a:t>
            </a:r>
            <a:r>
              <a:rPr lang="en-US" altLang="zh-CN" dirty="0" smtClean="0"/>
              <a:t>HDFS 37</a:t>
            </a:r>
            <a:r>
              <a:rPr lang="zh-CN" altLang="en-US" dirty="0" smtClean="0"/>
              <a:t>倍。</a:t>
            </a:r>
          </a:p>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69</a:t>
            </a:fld>
            <a:endParaRPr lang="zh-CN" altLang="en-US"/>
          </a:p>
        </p:txBody>
      </p:sp>
    </p:spTree>
    <p:extLst>
      <p:ext uri="{BB962C8B-B14F-4D97-AF65-F5344CB8AC3E}">
        <p14:creationId xmlns:p14="http://schemas.microsoft.com/office/powerpoint/2010/main" val="102289012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中，由于整个命名空间元数据必须适合单个</a:t>
            </a:r>
            <a:r>
              <a:rPr lang="en-US" altLang="zh-CN" sz="1200" kern="1200" dirty="0" smtClean="0">
                <a:solidFill>
                  <a:schemeClr val="tx1"/>
                </a:solidFill>
                <a:effectLst/>
                <a:latin typeface="+mn-lt"/>
                <a:ea typeface="+mn-ea"/>
                <a:cs typeface="+mn-cs"/>
              </a:rPr>
              <a:t>JVM</a:t>
            </a:r>
            <a:r>
              <a:rPr lang="zh-CN" altLang="zh-CN" sz="1200" kern="1200" dirty="0" smtClean="0">
                <a:solidFill>
                  <a:schemeClr val="tx1"/>
                </a:solidFill>
                <a:effectLst/>
                <a:latin typeface="+mn-lt"/>
                <a:ea typeface="+mn-ea"/>
                <a:cs typeface="+mn-cs"/>
              </a:rPr>
              <a:t>的堆，所以数据结构被高度优化以减少内存占用</a:t>
            </a:r>
            <a:endParaRPr lang="zh-CN" altLang="en-US" dirty="0" smtClean="0"/>
          </a:p>
          <a:p>
            <a:r>
              <a:rPr lang="zh-CN" altLang="en-US" dirty="0" smtClean="0"/>
              <a:t>实际上，</a:t>
            </a:r>
            <a:r>
              <a:rPr lang="en-US" altLang="zh-CN" dirty="0" smtClean="0"/>
              <a:t>JVM</a:t>
            </a:r>
            <a:r>
              <a:rPr lang="zh-CN" altLang="en-US" dirty="0" smtClean="0"/>
              <a:t>堆大小必须要大得多以适应次要元数据，数千个</a:t>
            </a:r>
            <a:r>
              <a:rPr lang="en-US" altLang="zh-CN" dirty="0" smtClean="0"/>
              <a:t>RIO</a:t>
            </a:r>
            <a:r>
              <a:rPr lang="zh-CN" altLang="en-US" dirty="0" smtClean="0"/>
              <a:t>请求，阻塞报告，每个都可能是数十兆字节的大小以及其他临时对象。</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70</a:t>
            </a:fld>
            <a:endParaRPr lang="zh-CN" altLang="en-US"/>
          </a:p>
        </p:txBody>
      </p:sp>
    </p:spTree>
    <p:extLst>
      <p:ext uri="{BB962C8B-B14F-4D97-AF65-F5344CB8AC3E}">
        <p14:creationId xmlns:p14="http://schemas.microsoft.com/office/powerpoint/2010/main" val="49063131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将元数据迁移到数据库会导致扩展容纳索引</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主键</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外键</a:t>
            </a:r>
            <a:r>
              <a:rPr lang="zh-CN" altLang="en-US" sz="1200" kern="1200" dirty="0" smtClean="0">
                <a:solidFill>
                  <a:schemeClr val="tx1"/>
                </a:solidFill>
                <a:effectLst/>
                <a:latin typeface="+mn-lt"/>
                <a:ea typeface="+mn-ea"/>
                <a:cs typeface="+mn-cs"/>
              </a:rPr>
              <a:t>，需要额外</a:t>
            </a:r>
            <a:r>
              <a:rPr lang="zh-CN" altLang="zh-CN" sz="1200" kern="1200" dirty="0" smtClean="0">
                <a:solidFill>
                  <a:schemeClr val="tx1"/>
                </a:solidFill>
                <a:effectLst/>
                <a:latin typeface="+mn-lt"/>
                <a:ea typeface="+mn-ea"/>
                <a:cs typeface="+mn-cs"/>
              </a:rPr>
              <a:t>所需的内存量</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在</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中，如果元数据被复制两次</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需要比</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约</a:t>
            </a:r>
            <a:r>
              <a:rPr lang="en-US" altLang="zh-CN" sz="1200" kern="1200" dirty="0" smtClean="0">
                <a:solidFill>
                  <a:schemeClr val="tx1"/>
                </a:solidFill>
                <a:effectLst/>
                <a:latin typeface="+mn-lt"/>
                <a:ea typeface="+mn-ea"/>
                <a:cs typeface="+mn-cs"/>
              </a:rPr>
              <a:t>1.5</a:t>
            </a:r>
            <a:r>
              <a:rPr lang="zh-CN" altLang="zh-CN" sz="1200" kern="1200" dirty="0" smtClean="0">
                <a:solidFill>
                  <a:schemeClr val="tx1"/>
                </a:solidFill>
                <a:effectLst/>
                <a:latin typeface="+mn-lt"/>
                <a:ea typeface="+mn-ea"/>
                <a:cs typeface="+mn-cs"/>
              </a:rPr>
              <a:t>倍的内存来存储高可用性的元数据。 表</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显示了</a:t>
            </a:r>
            <a:r>
              <a:rPr lang="en-US" altLang="zh-CN" sz="1200" kern="1200" dirty="0" smtClean="0">
                <a:solidFill>
                  <a:schemeClr val="tx1"/>
                </a:solidFill>
                <a:effectLst/>
                <a:latin typeface="+mn-lt"/>
                <a:ea typeface="+mn-ea"/>
                <a:cs typeface="+mn-cs"/>
              </a:rPr>
              <a:t>HDFS</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HopsFS</a:t>
            </a:r>
            <a:r>
              <a:rPr lang="zh-CN" altLang="zh-CN" sz="1200" kern="1200" dirty="0" smtClean="0">
                <a:solidFill>
                  <a:schemeClr val="tx1"/>
                </a:solidFill>
                <a:effectLst/>
                <a:latin typeface="+mn-lt"/>
                <a:ea typeface="+mn-ea"/>
                <a:cs typeface="+mn-cs"/>
              </a:rPr>
              <a:t>的元数据可扩展性。</a:t>
            </a:r>
            <a:r>
              <a:rPr lang="en-US" altLang="zh-CN" sz="1200" kern="1200" dirty="0" smtClean="0">
                <a:solidFill>
                  <a:schemeClr val="tx1"/>
                </a:solidFill>
                <a:effectLst/>
                <a:latin typeface="+mn-lt"/>
                <a:ea typeface="+mn-ea"/>
                <a:cs typeface="+mn-cs"/>
              </a:rPr>
              <a:t>NDB</a:t>
            </a:r>
            <a:r>
              <a:rPr lang="zh-CN" altLang="en-US" sz="1200" kern="1200" dirty="0" smtClean="0">
                <a:solidFill>
                  <a:schemeClr val="tx1"/>
                </a:solidFill>
                <a:effectLst/>
                <a:latin typeface="+mn-lt"/>
                <a:ea typeface="+mn-ea"/>
                <a:cs typeface="+mn-cs"/>
              </a:rPr>
              <a:t>最多支持</a:t>
            </a:r>
            <a:r>
              <a:rPr lang="en-US" altLang="zh-CN" sz="1200" kern="1200" dirty="0" smtClean="0">
                <a:solidFill>
                  <a:schemeClr val="tx1"/>
                </a:solidFill>
                <a:effectLst/>
                <a:latin typeface="+mn-lt"/>
                <a:ea typeface="+mn-ea"/>
                <a:cs typeface="+mn-cs"/>
              </a:rPr>
              <a:t>48</a:t>
            </a:r>
            <a:r>
              <a:rPr lang="zh-CN" altLang="en-US" sz="1200" kern="1200" dirty="0" smtClean="0">
                <a:solidFill>
                  <a:schemeClr val="tx1"/>
                </a:solidFill>
                <a:effectLst/>
                <a:latin typeface="+mn-lt"/>
                <a:ea typeface="+mn-ea"/>
                <a:cs typeface="+mn-cs"/>
              </a:rPr>
              <a:t>个</a:t>
            </a:r>
            <a:r>
              <a:rPr lang="en-US" altLang="zh-CN" sz="1200" kern="1200" dirty="0" err="1" smtClean="0">
                <a:solidFill>
                  <a:schemeClr val="tx1"/>
                </a:solidFill>
                <a:effectLst/>
                <a:latin typeface="+mn-lt"/>
                <a:ea typeface="+mn-ea"/>
                <a:cs typeface="+mn-cs"/>
              </a:rPr>
              <a:t>datanode</a:t>
            </a:r>
            <a:r>
              <a:rPr lang="zh-CN" altLang="en-US" sz="1200" kern="1200" dirty="0" smtClean="0">
                <a:solidFill>
                  <a:schemeClr val="tx1"/>
                </a:solidFill>
                <a:effectLst/>
                <a:latin typeface="+mn-lt"/>
                <a:ea typeface="+mn-ea"/>
                <a:cs typeface="+mn-cs"/>
              </a:rPr>
              <a:t>，允许它在每个</a:t>
            </a:r>
            <a:r>
              <a:rPr lang="en-US" altLang="zh-CN" sz="1200" kern="1200" dirty="0" smtClean="0">
                <a:solidFill>
                  <a:schemeClr val="tx1"/>
                </a:solidFill>
                <a:effectLst/>
                <a:latin typeface="+mn-lt"/>
                <a:ea typeface="+mn-ea"/>
                <a:cs typeface="+mn-cs"/>
              </a:rPr>
              <a:t>NDB</a:t>
            </a:r>
            <a:r>
              <a:rPr lang="zh-CN" altLang="en-US" sz="1200" kern="1200" dirty="0" smtClean="0">
                <a:solidFill>
                  <a:schemeClr val="tx1"/>
                </a:solidFill>
                <a:effectLst/>
                <a:latin typeface="+mn-lt"/>
                <a:ea typeface="+mn-ea"/>
                <a:cs typeface="+mn-cs"/>
              </a:rPr>
              <a:t>数据线上具有</a:t>
            </a:r>
            <a:r>
              <a:rPr lang="en-US" altLang="zh-CN" sz="1200" kern="1200" dirty="0" smtClean="0">
                <a:solidFill>
                  <a:schemeClr val="tx1"/>
                </a:solidFill>
                <a:effectLst/>
                <a:latin typeface="+mn-lt"/>
                <a:ea typeface="+mn-ea"/>
                <a:cs typeface="+mn-cs"/>
              </a:rPr>
              <a:t>512 GB RAM</a:t>
            </a:r>
            <a:r>
              <a:rPr lang="zh-CN" altLang="en-US" sz="1200" kern="1200" dirty="0" smtClean="0">
                <a:solidFill>
                  <a:schemeClr val="tx1"/>
                </a:solidFill>
                <a:effectLst/>
                <a:latin typeface="+mn-lt"/>
                <a:ea typeface="+mn-ea"/>
                <a:cs typeface="+mn-cs"/>
              </a:rPr>
              <a:t>的集群中扩展达到</a:t>
            </a:r>
            <a:r>
              <a:rPr lang="en-US" altLang="zh-CN" sz="1200" kern="1200" dirty="0" smtClean="0">
                <a:solidFill>
                  <a:schemeClr val="tx1"/>
                </a:solidFill>
                <a:effectLst/>
                <a:latin typeface="+mn-lt"/>
                <a:ea typeface="+mn-ea"/>
                <a:cs typeface="+mn-cs"/>
              </a:rPr>
              <a:t>24 TB</a:t>
            </a:r>
            <a:r>
              <a:rPr lang="zh-CN" altLang="en-US" sz="1200" kern="1200" dirty="0" smtClean="0">
                <a:solidFill>
                  <a:schemeClr val="tx1"/>
                </a:solidFill>
                <a:effectLst/>
                <a:latin typeface="+mn-lt"/>
                <a:ea typeface="+mn-ea"/>
                <a:cs typeface="+mn-cs"/>
              </a:rPr>
              <a:t>的数据。 </a:t>
            </a:r>
            <a:r>
              <a:rPr lang="en-US" altLang="zh-CN" sz="1200" kern="1200" dirty="0" err="1" smtClean="0">
                <a:solidFill>
                  <a:schemeClr val="tx1"/>
                </a:solidFill>
                <a:effectLst/>
                <a:latin typeface="+mn-lt"/>
                <a:ea typeface="+mn-ea"/>
                <a:cs typeface="+mn-cs"/>
              </a:rPr>
              <a:t>HopsFS</a:t>
            </a:r>
            <a:r>
              <a:rPr lang="zh-CN" altLang="en-US" sz="1200" kern="1200" dirty="0" smtClean="0">
                <a:solidFill>
                  <a:schemeClr val="tx1"/>
                </a:solidFill>
                <a:effectLst/>
                <a:latin typeface="+mn-lt"/>
                <a:ea typeface="+mn-ea"/>
                <a:cs typeface="+mn-cs"/>
              </a:rPr>
              <a:t>可以使用</a:t>
            </a:r>
            <a:r>
              <a:rPr lang="en-US" altLang="zh-CN" sz="1200" kern="1200" dirty="0" smtClean="0">
                <a:solidFill>
                  <a:schemeClr val="tx1"/>
                </a:solidFill>
                <a:effectLst/>
                <a:latin typeface="+mn-lt"/>
                <a:ea typeface="+mn-ea"/>
                <a:cs typeface="+mn-cs"/>
              </a:rPr>
              <a:t>24 TB</a:t>
            </a:r>
            <a:r>
              <a:rPr lang="zh-CN" altLang="en-US" sz="1200" kern="1200" dirty="0" smtClean="0">
                <a:solidFill>
                  <a:schemeClr val="tx1"/>
                </a:solidFill>
                <a:effectLst/>
                <a:latin typeface="+mn-lt"/>
                <a:ea typeface="+mn-ea"/>
                <a:cs typeface="+mn-cs"/>
              </a:rPr>
              <a:t>的元数据存储多达</a:t>
            </a:r>
            <a:r>
              <a:rPr lang="en-US" altLang="zh-CN" sz="1200" kern="1200" dirty="0" smtClean="0">
                <a:solidFill>
                  <a:schemeClr val="tx1"/>
                </a:solidFill>
                <a:effectLst/>
                <a:latin typeface="+mn-lt"/>
                <a:ea typeface="+mn-ea"/>
                <a:cs typeface="+mn-cs"/>
              </a:rPr>
              <a:t>170</a:t>
            </a:r>
            <a:r>
              <a:rPr lang="zh-CN" altLang="en-US" sz="1200" kern="1200" dirty="0" smtClean="0">
                <a:solidFill>
                  <a:schemeClr val="tx1"/>
                </a:solidFill>
                <a:effectLst/>
                <a:latin typeface="+mn-lt"/>
                <a:ea typeface="+mn-ea"/>
                <a:cs typeface="+mn-cs"/>
              </a:rPr>
              <a:t>亿个文件，比</a:t>
            </a:r>
            <a:r>
              <a:rPr lang="en-US" altLang="zh-CN" sz="1200" kern="1200" dirty="0" smtClean="0">
                <a:solidFill>
                  <a:schemeClr val="tx1"/>
                </a:solidFill>
                <a:effectLst/>
                <a:latin typeface="+mn-lt"/>
                <a:ea typeface="+mn-ea"/>
                <a:cs typeface="+mn-cs"/>
              </a:rPr>
              <a:t>HDFS</a:t>
            </a:r>
            <a:r>
              <a:rPr lang="zh-CN" altLang="en-US" sz="1200" kern="1200" dirty="0" smtClean="0">
                <a:solidFill>
                  <a:schemeClr val="tx1"/>
                </a:solidFill>
                <a:effectLst/>
                <a:latin typeface="+mn-lt"/>
                <a:ea typeface="+mn-ea"/>
                <a:cs typeface="+mn-cs"/>
              </a:rPr>
              <a:t>高出（</a:t>
            </a:r>
            <a:r>
              <a:rPr lang="en-US" altLang="zh-CN" sz="1200" kern="1200" dirty="0" smtClean="0">
                <a:solidFill>
                  <a:schemeClr val="tx1"/>
                </a:solidFill>
                <a:effectLst/>
                <a:latin typeface="+mn-lt"/>
                <a:ea typeface="+mn-ea"/>
                <a:cs typeface="+mn-cs"/>
              </a:rPr>
              <a:t>37</a:t>
            </a:r>
            <a:r>
              <a:rPr lang="zh-CN" altLang="en-US" sz="1200" kern="1200" dirty="0" smtClean="0">
                <a:solidFill>
                  <a:schemeClr val="tx1"/>
                </a:solidFill>
                <a:effectLst/>
                <a:latin typeface="+mn-lt"/>
                <a:ea typeface="+mn-ea"/>
                <a:cs typeface="+mn-cs"/>
              </a:rPr>
              <a:t>次）。</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71</a:t>
            </a:fld>
            <a:endParaRPr lang="zh-CN" altLang="en-US"/>
          </a:p>
        </p:txBody>
      </p:sp>
    </p:spTree>
    <p:extLst>
      <p:ext uri="{BB962C8B-B14F-4D97-AF65-F5344CB8AC3E}">
        <p14:creationId xmlns:p14="http://schemas.microsoft.com/office/powerpoint/2010/main" val="227914069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72</a:t>
            </a:fld>
            <a:endParaRPr lang="zh-CN" altLang="en-US"/>
          </a:p>
        </p:txBody>
      </p:sp>
    </p:spTree>
    <p:extLst>
      <p:ext uri="{BB962C8B-B14F-4D97-AF65-F5344CB8AC3E}">
        <p14:creationId xmlns:p14="http://schemas.microsoft.com/office/powerpoint/2010/main" val="226015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Journal</a:t>
            </a:r>
            <a:r>
              <a:rPr lang="en-US" altLang="zh-CN" baseline="0" dirty="0" smtClean="0"/>
              <a:t> Nodes:</a:t>
            </a:r>
            <a:r>
              <a:rPr lang="zh-CN" altLang="en-US" baseline="0" dirty="0" smtClean="0"/>
              <a:t>至少</a:t>
            </a:r>
            <a:r>
              <a:rPr lang="en-US" altLang="zh-CN" baseline="0" dirty="0" smtClean="0"/>
              <a:t>3</a:t>
            </a:r>
            <a:r>
              <a:rPr lang="zh-CN" altLang="en-US" baseline="0" dirty="0" smtClean="0"/>
              <a:t>个，一般奇数个。存储元数据的</a:t>
            </a:r>
            <a:r>
              <a:rPr lang="zh-CN" altLang="en-US" dirty="0" smtClean="0"/>
              <a:t>变更信息。</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7</a:t>
            </a:fld>
            <a:endParaRPr lang="zh-CN" altLang="en-US"/>
          </a:p>
        </p:txBody>
      </p:sp>
    </p:spTree>
    <p:extLst>
      <p:ext uri="{BB962C8B-B14F-4D97-AF65-F5344CB8AC3E}">
        <p14:creationId xmlns:p14="http://schemas.microsoft.com/office/powerpoint/2010/main" val="3615355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Production-quality :</a:t>
            </a:r>
            <a:r>
              <a:rPr lang="zh-CN" altLang="en-US" dirty="0" smtClean="0"/>
              <a:t>生产级别，已经应用与实践中</a:t>
            </a:r>
            <a:endParaRPr lang="en-US" altLang="zh-CN" dirty="0" smtClean="0"/>
          </a:p>
          <a:p>
            <a:r>
              <a:rPr lang="en-US" altLang="zh-CN" dirty="0" smtClean="0"/>
              <a:t>transactional distributed metadata</a:t>
            </a:r>
            <a:r>
              <a:rPr lang="zh-CN" altLang="en-US" dirty="0" smtClean="0"/>
              <a:t>事务型分发元数据</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75</a:t>
            </a:fld>
            <a:endParaRPr lang="zh-CN" altLang="en-US"/>
          </a:p>
        </p:txBody>
      </p:sp>
    </p:spTree>
    <p:extLst>
      <p:ext uri="{BB962C8B-B14F-4D97-AF65-F5344CB8AC3E}">
        <p14:creationId xmlns:p14="http://schemas.microsoft.com/office/powerpoint/2010/main" val="4043851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元数据的日志使用一个分布式的协议将它们存储在多个地点，以确保这几个地方数据正确且同步。在系统中，远程存储是一种称为 </a:t>
            </a:r>
            <a:r>
              <a:rPr lang="en-US" altLang="zh-CN" dirty="0" err="1" smtClean="0"/>
              <a:t>JournalNode</a:t>
            </a:r>
            <a:r>
              <a:rPr lang="zh-CN" altLang="en-US" dirty="0" smtClean="0"/>
              <a:t>的新型</a:t>
            </a:r>
            <a:r>
              <a:rPr lang="en-US" altLang="zh-CN" dirty="0" smtClean="0"/>
              <a:t>HDFS</a:t>
            </a:r>
            <a:r>
              <a:rPr lang="zh-CN" altLang="en-US" dirty="0" smtClean="0"/>
              <a:t>守护进程 。</a:t>
            </a:r>
            <a:r>
              <a:rPr lang="en-US" altLang="zh-CN" dirty="0" err="1" smtClean="0"/>
              <a:t>NameNode</a:t>
            </a:r>
            <a:r>
              <a:rPr lang="zh-CN" altLang="en-US" dirty="0" smtClean="0"/>
              <a:t>扮演客户端角色，将变更数据写入到一组</a:t>
            </a:r>
            <a:r>
              <a:rPr lang="en-US" altLang="zh-CN" dirty="0" err="1" smtClean="0"/>
              <a:t>JournalNodes</a:t>
            </a:r>
            <a:r>
              <a:rPr lang="zh-CN" altLang="en-US" dirty="0" smtClean="0"/>
              <a:t>，当大部分的</a:t>
            </a:r>
            <a:r>
              <a:rPr lang="en-US" altLang="zh-CN" dirty="0" smtClean="0"/>
              <a:t>Journal</a:t>
            </a:r>
            <a:r>
              <a:rPr lang="zh-CN" altLang="en-US" dirty="0" smtClean="0"/>
              <a:t>节点成功将变更数据复制过去后，认定变更成功。</a:t>
            </a:r>
            <a:endParaRPr lang="en-US" altLang="zh-CN" dirty="0" smtClean="0"/>
          </a:p>
          <a:p>
            <a:r>
              <a:rPr lang="en-US" altLang="zh-CN" sz="1200" b="0" i="0" kern="1200" dirty="0" smtClean="0">
                <a:solidFill>
                  <a:schemeClr val="tx1"/>
                </a:solidFill>
                <a:effectLst/>
                <a:latin typeface="+mn-lt"/>
                <a:ea typeface="+mn-ea"/>
                <a:cs typeface="+mn-cs"/>
              </a:rPr>
              <a:t>Quorum Journal Manager(QJM)</a:t>
            </a:r>
            <a:r>
              <a:rPr lang="zh-CN" altLang="en-US" sz="1200" b="0" i="0" kern="1200" dirty="0" smtClean="0">
                <a:solidFill>
                  <a:schemeClr val="tx1"/>
                </a:solidFill>
                <a:effectLst/>
                <a:latin typeface="+mn-lt"/>
                <a:ea typeface="+mn-ea"/>
                <a:cs typeface="+mn-cs"/>
              </a:rPr>
              <a:t>的新机制：两个</a:t>
            </a:r>
            <a:r>
              <a:rPr lang="en-US" altLang="zh-CN" sz="1200" b="0" i="0" kern="1200" dirty="0" err="1" smtClean="0">
                <a:solidFill>
                  <a:schemeClr val="tx1"/>
                </a:solidFill>
                <a:effectLst/>
                <a:latin typeface="+mn-lt"/>
                <a:ea typeface="+mn-ea"/>
                <a:cs typeface="+mn-cs"/>
              </a:rPr>
              <a:t>NameNode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和一组</a:t>
            </a:r>
            <a:r>
              <a:rPr lang="en-US" altLang="zh-CN" sz="1200" b="0" i="0" kern="1200" dirty="0" err="1" smtClean="0">
                <a:solidFill>
                  <a:schemeClr val="tx1"/>
                </a:solidFill>
                <a:effectLst/>
                <a:latin typeface="+mn-lt"/>
                <a:ea typeface="+mn-ea"/>
                <a:cs typeface="+mn-cs"/>
              </a:rPr>
              <a:t>JournalNode</a:t>
            </a:r>
            <a:r>
              <a:rPr lang="zh-CN" altLang="en-US"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daemon</a:t>
            </a:r>
            <a:r>
              <a:rPr lang="zh-CN" altLang="en-US" sz="1200" b="0" i="0" kern="1200" dirty="0" smtClean="0">
                <a:solidFill>
                  <a:schemeClr val="tx1"/>
                </a:solidFill>
                <a:effectLst/>
                <a:latin typeface="+mn-lt"/>
                <a:ea typeface="+mn-ea"/>
                <a:cs typeface="+mn-cs"/>
              </a:rPr>
              <a:t>进行通信（奇数个，通常为</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5</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7</a:t>
            </a:r>
            <a:r>
              <a:rPr lang="zh-CN" altLang="en-US" sz="1200" b="0" i="0" kern="1200" dirty="0" smtClean="0">
                <a:solidFill>
                  <a:schemeClr val="tx1"/>
                </a:solidFill>
                <a:effectLst/>
                <a:latin typeface="+mn-lt"/>
                <a:ea typeface="+mn-ea"/>
                <a:cs typeface="+mn-cs"/>
              </a:rPr>
              <a:t>等）。在任何时候，只有</a:t>
            </a:r>
            <a:r>
              <a:rPr lang="en-US" altLang="zh-CN" sz="1200" b="0" i="0" kern="1200" dirty="0" smtClean="0">
                <a:solidFill>
                  <a:schemeClr val="tx1"/>
                </a:solidFill>
                <a:effectLst/>
                <a:latin typeface="+mn-lt"/>
                <a:ea typeface="+mn-ea"/>
                <a:cs typeface="+mn-cs"/>
              </a:rPr>
              <a:t>Active </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能将文件系统的操作记录到这组</a:t>
            </a:r>
            <a:r>
              <a:rPr lang="en-US" altLang="zh-CN" sz="1200" b="0" i="0" kern="1200" dirty="0" err="1" smtClean="0">
                <a:solidFill>
                  <a:schemeClr val="tx1"/>
                </a:solidFill>
                <a:effectLst/>
                <a:latin typeface="+mn-lt"/>
                <a:ea typeface="+mn-ea"/>
                <a:cs typeface="+mn-cs"/>
              </a:rPr>
              <a:t>JournalNodes</a:t>
            </a:r>
            <a:r>
              <a:rPr lang="zh-CN" altLang="en-US" sz="1200" b="0" i="0" kern="1200" dirty="0" smtClean="0">
                <a:solidFill>
                  <a:schemeClr val="tx1"/>
                </a:solidFill>
                <a:effectLst/>
                <a:latin typeface="+mn-lt"/>
                <a:ea typeface="+mn-ea"/>
                <a:cs typeface="+mn-cs"/>
              </a:rPr>
              <a:t>中的大多数中；</a:t>
            </a:r>
            <a:r>
              <a:rPr lang="en-US" altLang="zh-CN" sz="1200" b="0" i="0" kern="1200" dirty="0" smtClean="0">
                <a:solidFill>
                  <a:schemeClr val="tx1"/>
                </a:solidFill>
                <a:effectLst/>
                <a:latin typeface="+mn-lt"/>
                <a:ea typeface="+mn-ea"/>
                <a:cs typeface="+mn-cs"/>
              </a:rPr>
              <a:t>Standby </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则只能读取。这种协议下，</a:t>
            </a:r>
            <a:r>
              <a:rPr lang="en-US" altLang="zh-CN" sz="1200" b="0" i="0" kern="1200" dirty="0" err="1" smtClean="0">
                <a:solidFill>
                  <a:schemeClr val="tx1"/>
                </a:solidFill>
                <a:effectLst/>
                <a:latin typeface="+mn-lt"/>
                <a:ea typeface="+mn-ea"/>
                <a:cs typeface="+mn-cs"/>
              </a:rPr>
              <a:t>JournalNodes</a:t>
            </a:r>
            <a:r>
              <a:rPr lang="zh-CN" altLang="en-US" sz="1200" b="0" i="0" kern="1200" dirty="0" smtClean="0">
                <a:solidFill>
                  <a:schemeClr val="tx1"/>
                </a:solidFill>
                <a:effectLst/>
                <a:latin typeface="+mn-lt"/>
                <a:ea typeface="+mn-ea"/>
                <a:cs typeface="+mn-cs"/>
              </a:rPr>
              <a:t>能够防止接受多个</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同时对其写操作。不过，采用该机制实现</a:t>
            </a:r>
            <a:r>
              <a:rPr lang="en-US" altLang="zh-CN" sz="1200" b="0" i="0" kern="1200" dirty="0" smtClean="0">
                <a:solidFill>
                  <a:schemeClr val="tx1"/>
                </a:solidFill>
                <a:effectLst/>
                <a:latin typeface="+mn-lt"/>
                <a:ea typeface="+mn-ea"/>
                <a:cs typeface="+mn-cs"/>
              </a:rPr>
              <a:t>HA</a:t>
            </a:r>
            <a:r>
              <a:rPr lang="zh-CN" altLang="en-US" sz="1200" b="0" i="0" kern="1200" dirty="0" smtClean="0">
                <a:solidFill>
                  <a:schemeClr val="tx1"/>
                </a:solidFill>
                <a:effectLst/>
                <a:latin typeface="+mn-lt"/>
                <a:ea typeface="+mn-ea"/>
                <a:cs typeface="+mn-cs"/>
              </a:rPr>
              <a:t>的集群就变成了必须依赖于</a:t>
            </a:r>
            <a:r>
              <a:rPr lang="en-US" altLang="zh-CN" sz="1200" b="0" i="0" kern="1200" dirty="0" err="1" smtClean="0">
                <a:solidFill>
                  <a:schemeClr val="tx1"/>
                </a:solidFill>
                <a:effectLst/>
                <a:latin typeface="+mn-lt"/>
                <a:ea typeface="+mn-ea"/>
                <a:cs typeface="+mn-cs"/>
              </a:rPr>
              <a:t>JournalNode</a:t>
            </a:r>
            <a:r>
              <a:rPr lang="zh-CN" altLang="en-US" sz="1200" b="0" i="0" kern="1200" baseline="0" dirty="0" smtClean="0">
                <a:solidFill>
                  <a:schemeClr val="tx1"/>
                </a:solidFill>
                <a:effectLst/>
                <a:latin typeface="+mn-lt"/>
                <a:ea typeface="+mn-ea"/>
                <a:cs typeface="+mn-cs"/>
              </a:rPr>
              <a:t> </a:t>
            </a:r>
            <a:r>
              <a:rPr lang="en-US" altLang="zh-CN" sz="1200" b="0" i="0" kern="1200" dirty="0" smtClean="0">
                <a:solidFill>
                  <a:schemeClr val="tx1"/>
                </a:solidFill>
                <a:effectLst/>
                <a:latin typeface="+mn-lt"/>
                <a:ea typeface="+mn-ea"/>
                <a:cs typeface="+mn-cs"/>
              </a:rPr>
              <a:t>Quorum</a:t>
            </a:r>
            <a:r>
              <a:rPr lang="zh-CN" altLang="en-US" sz="1200" b="0" i="0" kern="1200" dirty="0" smtClean="0">
                <a:solidFill>
                  <a:schemeClr val="tx1"/>
                </a:solidFill>
                <a:effectLst/>
                <a:latin typeface="+mn-lt"/>
                <a:ea typeface="+mn-ea"/>
                <a:cs typeface="+mn-cs"/>
              </a:rPr>
              <a:t>才能正常工作。如果</a:t>
            </a:r>
            <a:r>
              <a:rPr lang="en-US" altLang="zh-CN" sz="1200" b="0" i="0" kern="1200" dirty="0" err="1" smtClean="0">
                <a:solidFill>
                  <a:schemeClr val="tx1"/>
                </a:solidFill>
                <a:effectLst/>
                <a:latin typeface="+mn-lt"/>
                <a:ea typeface="+mn-ea"/>
                <a:cs typeface="+mn-cs"/>
              </a:rPr>
              <a:t>NameNode</a:t>
            </a:r>
            <a:r>
              <a:rPr lang="zh-CN" altLang="en-US" sz="1200" b="0" i="0" kern="1200" dirty="0" smtClean="0">
                <a:solidFill>
                  <a:schemeClr val="tx1"/>
                </a:solidFill>
                <a:effectLst/>
                <a:latin typeface="+mn-lt"/>
                <a:ea typeface="+mn-ea"/>
                <a:cs typeface="+mn-cs"/>
              </a:rPr>
              <a:t>无法获取</a:t>
            </a:r>
            <a:r>
              <a:rPr lang="en-US" altLang="zh-CN" sz="1200" b="0" i="0" kern="1200" dirty="0" err="1" smtClean="0">
                <a:solidFill>
                  <a:schemeClr val="tx1"/>
                </a:solidFill>
                <a:effectLst/>
                <a:latin typeface="+mn-lt"/>
                <a:ea typeface="+mn-ea"/>
                <a:cs typeface="+mn-cs"/>
              </a:rPr>
              <a:t>JournalNode</a:t>
            </a:r>
            <a:r>
              <a:rPr lang="en-US" altLang="zh-CN" sz="1200" b="0" i="0" kern="1200" dirty="0" smtClean="0">
                <a:solidFill>
                  <a:schemeClr val="tx1"/>
                </a:solidFill>
                <a:effectLst/>
                <a:latin typeface="+mn-lt"/>
                <a:ea typeface="+mn-ea"/>
                <a:cs typeface="+mn-cs"/>
              </a:rPr>
              <a:t> Quorum</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HDFS</a:t>
            </a:r>
            <a:r>
              <a:rPr lang="zh-CN" altLang="en-US" sz="1200" b="0" i="0" kern="1200" dirty="0" smtClean="0">
                <a:solidFill>
                  <a:schemeClr val="tx1"/>
                </a:solidFill>
                <a:effectLst/>
                <a:latin typeface="+mn-lt"/>
                <a:ea typeface="+mn-ea"/>
                <a:cs typeface="+mn-cs"/>
              </a:rPr>
              <a:t>则会无法格式化或无法启动。</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8</a:t>
            </a:fld>
            <a:endParaRPr lang="zh-CN" altLang="en-US"/>
          </a:p>
        </p:txBody>
      </p:sp>
    </p:spTree>
    <p:extLst>
      <p:ext uri="{BB962C8B-B14F-4D97-AF65-F5344CB8AC3E}">
        <p14:creationId xmlns:p14="http://schemas.microsoft.com/office/powerpoint/2010/main" val="3634462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SbNN</a:t>
            </a:r>
            <a:r>
              <a:rPr lang="en-US" altLang="zh-CN" dirty="0" smtClean="0"/>
              <a:t>: standby</a:t>
            </a:r>
            <a:r>
              <a:rPr lang="zh-CN" altLang="en-US" dirty="0" smtClean="0"/>
              <a:t>状态的</a:t>
            </a:r>
            <a:r>
              <a:rPr lang="en-US" altLang="zh-CN" dirty="0" err="1" smtClean="0"/>
              <a:t>NameNode</a:t>
            </a:r>
            <a:r>
              <a:rPr lang="zh-CN" altLang="en-US" dirty="0" smtClean="0"/>
              <a:t>有能力读取</a:t>
            </a:r>
            <a:r>
              <a:rPr lang="en-US" altLang="zh-CN" dirty="0" smtClean="0"/>
              <a:t>JNs</a:t>
            </a:r>
            <a:r>
              <a:rPr lang="zh-CN" altLang="en-US" dirty="0" smtClean="0"/>
              <a:t>中的变更信息，并且一直监控</a:t>
            </a:r>
            <a:r>
              <a:rPr lang="en-US" altLang="zh-CN" dirty="0" smtClean="0"/>
              <a:t>edit log</a:t>
            </a:r>
            <a:r>
              <a:rPr lang="zh-CN" altLang="en-US" dirty="0" smtClean="0"/>
              <a:t>的变化，把变化应用于自己的命名空间。</a:t>
            </a:r>
            <a:r>
              <a:rPr lang="en-US" altLang="zh-CN" dirty="0" smtClean="0"/>
              <a:t>standby</a:t>
            </a:r>
            <a:r>
              <a:rPr lang="zh-CN" altLang="en-US" dirty="0" smtClean="0"/>
              <a:t>可以确保在集群出错时，命名空间状态已经完全同步了。同样，当在待机状态下的</a:t>
            </a:r>
            <a:r>
              <a:rPr lang="en-US" altLang="zh-CN" dirty="0" err="1" smtClean="0"/>
              <a:t>NameNode</a:t>
            </a:r>
            <a:r>
              <a:rPr lang="zh-CN" altLang="en-US" dirty="0" smtClean="0"/>
              <a:t>需要读取变更数据，它可以从任何存储在</a:t>
            </a:r>
            <a:r>
              <a:rPr lang="en-US" altLang="zh-CN" dirty="0" err="1" smtClean="0"/>
              <a:t>JournalNodes</a:t>
            </a:r>
            <a:r>
              <a:rPr lang="zh-CN" altLang="en-US" dirty="0" smtClean="0"/>
              <a:t>副本中读取一直保持热备份的命名空间。</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9</a:t>
            </a:fld>
            <a:endParaRPr lang="zh-CN" altLang="en-US"/>
          </a:p>
        </p:txBody>
      </p:sp>
    </p:spTree>
    <p:extLst>
      <p:ext uri="{BB962C8B-B14F-4D97-AF65-F5344CB8AC3E}">
        <p14:creationId xmlns:p14="http://schemas.microsoft.com/office/powerpoint/2010/main" val="1620474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NameNode</a:t>
            </a:r>
            <a:r>
              <a:rPr lang="zh-CN" altLang="en-US" dirty="0" smtClean="0"/>
              <a:t>的高可用性依赖于 共享存储 ，特别是它需要一个地方来存储</a:t>
            </a:r>
            <a:r>
              <a:rPr lang="en-US" altLang="zh-CN" dirty="0" smtClean="0"/>
              <a:t>HDFS </a:t>
            </a:r>
            <a:r>
              <a:rPr lang="en-US" altLang="zh-CN" dirty="0" err="1" smtClean="0"/>
              <a:t>NameNode</a:t>
            </a:r>
            <a:r>
              <a:rPr lang="zh-CN" altLang="en-US" dirty="0" smtClean="0"/>
              <a:t>的日志记录，并同时能被</a:t>
            </a:r>
            <a:r>
              <a:rPr lang="en-US" altLang="zh-CN" dirty="0" err="1" smtClean="0"/>
              <a:t>Standy</a:t>
            </a:r>
            <a:r>
              <a:rPr lang="en-US" altLang="zh-CN" dirty="0" smtClean="0"/>
              <a:t> </a:t>
            </a:r>
            <a:r>
              <a:rPr lang="en-US" altLang="zh-CN" dirty="0" err="1" smtClean="0"/>
              <a:t>NameNode</a:t>
            </a:r>
            <a:r>
              <a:rPr lang="zh-CN" altLang="en-US" dirty="0" smtClean="0"/>
              <a:t>读取。此外，共享存储本身必须是高度可用。</a:t>
            </a:r>
            <a:endParaRPr lang="zh-CN" altLang="en-US" dirty="0"/>
          </a:p>
        </p:txBody>
      </p:sp>
      <p:sp>
        <p:nvSpPr>
          <p:cNvPr id="4" name="灯片编号占位符 3"/>
          <p:cNvSpPr>
            <a:spLocks noGrp="1"/>
          </p:cNvSpPr>
          <p:nvPr>
            <p:ph type="sldNum" sz="quarter" idx="10"/>
          </p:nvPr>
        </p:nvSpPr>
        <p:spPr/>
        <p:txBody>
          <a:bodyPr/>
          <a:lstStyle/>
          <a:p>
            <a:fld id="{877A8490-8453-4039-AFD7-D48C51E17724}" type="slidenum">
              <a:rPr lang="zh-CN" altLang="en-US" smtClean="0"/>
              <a:t>10</a:t>
            </a:fld>
            <a:endParaRPr lang="zh-CN" altLang="en-US"/>
          </a:p>
        </p:txBody>
      </p:sp>
    </p:spTree>
    <p:extLst>
      <p:ext uri="{BB962C8B-B14F-4D97-AF65-F5344CB8AC3E}">
        <p14:creationId xmlns:p14="http://schemas.microsoft.com/office/powerpoint/2010/main" val="36123099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788213" y="1300418"/>
            <a:ext cx="3294172" cy="329418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427041" y="627899"/>
            <a:ext cx="5717980" cy="303609"/>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2377787" y="1152475"/>
            <a:ext cx="4388432" cy="3510749"/>
          </a:xfrm>
          <a:prstGeom prst="rect">
            <a:avLst/>
          </a:prstGeom>
          <a:blipFill>
            <a:blip r:embed="rId4" cstate="print"/>
            <a:stretch>
              <a:fillRect/>
            </a:stretch>
          </a:blipFill>
        </p:spPr>
        <p:txBody>
          <a:bodyPr wrap="square" lIns="0" tIns="0" rIns="0" bIns="0" rtlCol="0"/>
          <a:lstStyle/>
          <a:p>
            <a:endParaRPr/>
          </a:p>
        </p:txBody>
      </p:sp>
      <p:sp>
        <p:nvSpPr>
          <p:cNvPr id="19" name="bk object 19"/>
          <p:cNvSpPr/>
          <p:nvPr/>
        </p:nvSpPr>
        <p:spPr>
          <a:xfrm>
            <a:off x="4233857" y="1613437"/>
            <a:ext cx="3644685" cy="1916624"/>
          </a:xfrm>
          <a:prstGeom prst="rect">
            <a:avLst/>
          </a:prstGeom>
          <a:blipFill>
            <a:blip r:embed="rId5" cstate="print"/>
            <a:stretch>
              <a:fillRect/>
            </a:stretch>
          </a:blipFill>
        </p:spPr>
        <p:txBody>
          <a:bodyPr wrap="square" lIns="0" tIns="0" rIns="0" bIns="0" rtlCol="0"/>
          <a:lstStyle/>
          <a:p>
            <a:endParaRPr/>
          </a:p>
        </p:txBody>
      </p:sp>
      <p:sp>
        <p:nvSpPr>
          <p:cNvPr id="2" name="Holder 2"/>
          <p:cNvSpPr>
            <a:spLocks noGrp="1"/>
          </p:cNvSpPr>
          <p:nvPr>
            <p:ph type="ctrTitle"/>
          </p:nvPr>
        </p:nvSpPr>
        <p:spPr>
          <a:xfrm>
            <a:off x="1564862" y="1829409"/>
            <a:ext cx="6014274" cy="829310"/>
          </a:xfrm>
          <a:prstGeom prst="rect">
            <a:avLst/>
          </a:prstGeom>
        </p:spPr>
        <p:txBody>
          <a:bodyPr wrap="square" lIns="0" tIns="0" rIns="0" bIns="0">
            <a:spAutoFit/>
          </a:bodyPr>
          <a:lstStyle>
            <a:lvl1pPr>
              <a:defRPr sz="2400" b="1" i="0">
                <a:solidFill>
                  <a:schemeClr val="tx1"/>
                </a:solidFill>
                <a:latin typeface="Arial"/>
                <a:cs typeface="Arial"/>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6" name="Holder 6"/>
          <p:cNvSpPr>
            <a:spLocks noGrp="1"/>
          </p:cNvSpPr>
          <p:nvPr>
            <p:ph type="sldNum" sz="quarter" idx="7"/>
          </p:nvPr>
        </p:nvSpPr>
        <p:spPr/>
        <p:txBody>
          <a:bodyPr lIns="0" tIns="0" rIns="0" bIns="0"/>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6" name="Holder 6"/>
          <p:cNvSpPr>
            <a:spLocks noGrp="1"/>
          </p:cNvSpPr>
          <p:nvPr>
            <p:ph type="sldNum" sz="quarter" idx="7"/>
          </p:nvPr>
        </p:nvSpPr>
        <p:spPr/>
        <p:txBody>
          <a:bodyPr lIns="0" tIns="0" rIns="0" bIns="0"/>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7" name="Holder 7"/>
          <p:cNvSpPr>
            <a:spLocks noGrp="1"/>
          </p:cNvSpPr>
          <p:nvPr>
            <p:ph type="sldNum" sz="quarter" idx="7"/>
          </p:nvPr>
        </p:nvSpPr>
        <p:spPr/>
        <p:txBody>
          <a:bodyPr lIns="0" tIns="0" rIns="0" bIns="0"/>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5" name="Holder 5"/>
          <p:cNvSpPr>
            <a:spLocks noGrp="1"/>
          </p:cNvSpPr>
          <p:nvPr>
            <p:ph type="sldNum" sz="quarter" idx="7"/>
          </p:nvPr>
        </p:nvSpPr>
        <p:spPr/>
        <p:txBody>
          <a:bodyPr lIns="0" tIns="0" rIns="0" bIns="0"/>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4" name="Holder 4"/>
          <p:cNvSpPr>
            <a:spLocks noGrp="1"/>
          </p:cNvSpPr>
          <p:nvPr>
            <p:ph type="sldNum" sz="quarter" idx="7"/>
          </p:nvPr>
        </p:nvSpPr>
        <p:spPr/>
        <p:txBody>
          <a:bodyPr lIns="0" tIns="0" rIns="0" bIns="0"/>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2788213" y="1300418"/>
            <a:ext cx="3294172" cy="3294188"/>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845274" y="1537487"/>
            <a:ext cx="7453451" cy="224789"/>
          </a:xfrm>
          <a:prstGeom prst="rect">
            <a:avLst/>
          </a:prstGeom>
        </p:spPr>
        <p:txBody>
          <a:bodyPr wrap="square" lIns="0" tIns="0" rIns="0" bIns="0">
            <a:spAutoFit/>
          </a:bodyPr>
          <a:lstStyle>
            <a:lvl1pPr>
              <a:defRPr sz="1400" b="0" i="0">
                <a:solidFill>
                  <a:schemeClr val="tx1"/>
                </a:solidFill>
                <a:latin typeface="Arial"/>
                <a:cs typeface="Arial"/>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9/27/2017</a:t>
            </a:fld>
            <a:endParaRPr lang="en-US"/>
          </a:p>
        </p:txBody>
      </p:sp>
      <p:sp>
        <p:nvSpPr>
          <p:cNvPr id="6" name="Holder 6"/>
          <p:cNvSpPr>
            <a:spLocks noGrp="1"/>
          </p:cNvSpPr>
          <p:nvPr>
            <p:ph type="sldNum" sz="quarter" idx="7"/>
          </p:nvPr>
        </p:nvSpPr>
        <p:spPr>
          <a:xfrm>
            <a:off x="8768825" y="4790126"/>
            <a:ext cx="192404" cy="152400"/>
          </a:xfrm>
          <a:prstGeom prst="rect">
            <a:avLst/>
          </a:prstGeom>
        </p:spPr>
        <p:txBody>
          <a:bodyPr wrap="square" lIns="0" tIns="0" rIns="0" bIns="0">
            <a:spAutoFit/>
          </a:bodyPr>
          <a:lstStyle>
            <a:lvl1pPr>
              <a:defRPr sz="1000" b="0" i="0">
                <a:solidFill>
                  <a:srgbClr val="595959"/>
                </a:solidFill>
                <a:latin typeface="Arial"/>
                <a:cs typeface="Arial"/>
              </a:defRPr>
            </a:lvl1pPr>
          </a:lstStyle>
          <a:p>
            <a:pPr marL="95885">
              <a:lnSpc>
                <a:spcPts val="1110"/>
              </a:lnSpc>
            </a:pP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iming>
    <p:tnLst>
      <p:par>
        <p:cTn id="1" dur="indefinite" restart="never" nodeType="tmRoot"/>
      </p:par>
    </p:tnLst>
  </p:timing>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3.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8.png"/><Relationship Id="rId4" Type="http://schemas.openxmlformats.org/officeDocument/2006/relationships/image" Target="../media/image64.png"/><Relationship Id="rId9" Type="http://schemas.openxmlformats.org/officeDocument/2006/relationships/image" Target="../media/image69.png"/></Relationships>
</file>

<file path=ppt/slides/_rels/slide2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2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3.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72.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1.png"/><Relationship Id="rId5" Type="http://schemas.openxmlformats.org/officeDocument/2006/relationships/image" Target="../media/image68.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7.png"/></Relationships>
</file>

<file path=ppt/slides/_rels/slide3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70.pn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69.png"/></Relationships>
</file>

<file path=ppt/slides/_rels/slide3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70.pn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69.png"/></Relationships>
</file>

<file path=ppt/slides/_rels/slide3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71.png"/><Relationship Id="rId4" Type="http://schemas.openxmlformats.org/officeDocument/2006/relationships/image" Target="../media/image68.png"/><Relationship Id="rId9" Type="http://schemas.openxmlformats.org/officeDocument/2006/relationships/image" Target="../media/image69.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7.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8.png"/><Relationship Id="rId9" Type="http://schemas.openxmlformats.org/officeDocument/2006/relationships/image" Target="../media/image75.png"/></Relationships>
</file>

<file path=ppt/slides/_rels/slide35.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8.png"/><Relationship Id="rId3" Type="http://schemas.openxmlformats.org/officeDocument/2006/relationships/image" Target="../media/image64.pn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69.png"/><Relationship Id="rId5" Type="http://schemas.openxmlformats.org/officeDocument/2006/relationships/image" Target="../media/image70.png"/><Relationship Id="rId10" Type="http://schemas.openxmlformats.org/officeDocument/2006/relationships/image" Target="../media/image76.png"/><Relationship Id="rId4" Type="http://schemas.openxmlformats.org/officeDocument/2006/relationships/image" Target="../media/image68.png"/><Relationship Id="rId9" Type="http://schemas.openxmlformats.org/officeDocument/2006/relationships/image" Target="../media/image75.png"/></Relationships>
</file>

<file path=ppt/slides/_rels/slide3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68.png"/><Relationship Id="rId10" Type="http://schemas.openxmlformats.org/officeDocument/2006/relationships/image" Target="../media/image75.png"/><Relationship Id="rId4" Type="http://schemas.openxmlformats.org/officeDocument/2006/relationships/image" Target="../media/image64.png"/><Relationship Id="rId9" Type="http://schemas.openxmlformats.org/officeDocument/2006/relationships/image" Target="../media/image67.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68.png"/><Relationship Id="rId10" Type="http://schemas.openxmlformats.org/officeDocument/2006/relationships/image" Target="../media/image75.pn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0.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65.png"/><Relationship Id="rId12"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0.png"/><Relationship Id="rId11" Type="http://schemas.openxmlformats.org/officeDocument/2006/relationships/image" Target="../media/image76.png"/><Relationship Id="rId5" Type="http://schemas.openxmlformats.org/officeDocument/2006/relationships/image" Target="../media/image68.png"/><Relationship Id="rId10" Type="http://schemas.openxmlformats.org/officeDocument/2006/relationships/image" Target="../media/image75.png"/><Relationship Id="rId4" Type="http://schemas.openxmlformats.org/officeDocument/2006/relationships/image" Target="../media/image64.png"/><Relationship Id="rId9" Type="http://schemas.openxmlformats.org/officeDocument/2006/relationships/image" Target="../media/image67.png"/><Relationship Id="rId14" Type="http://schemas.openxmlformats.org/officeDocument/2006/relationships/image" Target="../media/image8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2.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90.png"/><Relationship Id="rId4" Type="http://schemas.openxmlformats.org/officeDocument/2006/relationships/image" Target="../media/image89.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5.xml"/><Relationship Id="rId5" Type="http://schemas.openxmlformats.org/officeDocument/2006/relationships/image" Target="../media/image93.png"/><Relationship Id="rId4" Type="http://schemas.openxmlformats.org/officeDocument/2006/relationships/image" Target="../media/image92.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5.png"/></Relationships>
</file>

<file path=ppt/slides/_rels/slide5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7.png"/></Relationships>
</file>

<file path=ppt/slides/_rels/slide5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98.png"/><Relationship Id="rId4" Type="http://schemas.openxmlformats.org/officeDocument/2006/relationships/image" Target="../media/image99.png"/></Relationships>
</file>

<file path=ppt/slides/_rels/slide5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5.xml"/><Relationship Id="rId5" Type="http://schemas.openxmlformats.org/officeDocument/2006/relationships/image" Target="../media/image101.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4.png"/><Relationship Id="rId1" Type="http://schemas.openxmlformats.org/officeDocument/2006/relationships/slideLayout" Target="../slideLayouts/slideLayout5.xml"/><Relationship Id="rId4" Type="http://schemas.openxmlformats.org/officeDocument/2006/relationships/image" Target="../media/image101.png"/></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94.png"/><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59.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slide" Target="slide49.xml"/><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0.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9.jpg"/></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21.jpg"/></Relationships>
</file>

<file path=ppt/slides/_rels/slide64.xml.rels><?xml version="1.0" encoding="UTF-8" standalone="yes"?>
<Relationships xmlns="http://schemas.openxmlformats.org/package/2006/relationships"><Relationship Id="rId3" Type="http://schemas.openxmlformats.org/officeDocument/2006/relationships/image" Target="../media/image122.jpg"/><Relationship Id="rId2" Type="http://schemas.openxmlformats.org/officeDocument/2006/relationships/image" Target="../media/image120.png"/><Relationship Id="rId1" Type="http://schemas.openxmlformats.org/officeDocument/2006/relationships/slideLayout" Target="../slideLayouts/slideLayout5.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jp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5.xml"/><Relationship Id="rId4" Type="http://schemas.openxmlformats.org/officeDocument/2006/relationships/image" Target="../media/image126.jpg"/></Relationships>
</file>

<file path=ppt/slides/_rels/slide6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7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8.xml"/><Relationship Id="rId1" Type="http://schemas.openxmlformats.org/officeDocument/2006/relationships/slideLayout" Target="../slideLayouts/slideLayout5.xml"/><Relationship Id="rId4" Type="http://schemas.openxmlformats.org/officeDocument/2006/relationships/image" Target="../media/image128.png"/></Relationships>
</file>

<file path=ppt/slides/_rels/slide72.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8.png"/><Relationship Id="rId7" Type="http://schemas.openxmlformats.org/officeDocument/2006/relationships/image" Target="../media/image132.png"/><Relationship Id="rId12" Type="http://schemas.openxmlformats.org/officeDocument/2006/relationships/image" Target="../media/image138.png"/><Relationship Id="rId2" Type="http://schemas.openxmlformats.org/officeDocument/2006/relationships/notesSlide" Target="../notesSlides/notesSlide59.xml"/><Relationship Id="rId1" Type="http://schemas.openxmlformats.org/officeDocument/2006/relationships/slideLayout" Target="../slideLayouts/slideLayout5.xml"/><Relationship Id="rId6" Type="http://schemas.openxmlformats.org/officeDocument/2006/relationships/image" Target="../media/image131.png"/><Relationship Id="rId11" Type="http://schemas.openxmlformats.org/officeDocument/2006/relationships/image" Target="../media/image137.png"/><Relationship Id="rId5" Type="http://schemas.openxmlformats.org/officeDocument/2006/relationships/image" Target="../media/image130.png"/><Relationship Id="rId10" Type="http://schemas.openxmlformats.org/officeDocument/2006/relationships/image" Target="../media/image136.png"/><Relationship Id="rId4" Type="http://schemas.openxmlformats.org/officeDocument/2006/relationships/image" Target="../media/image129.png"/><Relationship Id="rId9" Type="http://schemas.openxmlformats.org/officeDocument/2006/relationships/image" Target="../media/image135.png"/></Relationships>
</file>

<file path=ppt/slides/_rels/slide73.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5.xml"/><Relationship Id="rId4" Type="http://schemas.openxmlformats.org/officeDocument/2006/relationships/image" Target="../media/image141.jpg"/></Relationships>
</file>

<file path=ppt/slides/_rels/slide74.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jpg"/></Relationships>
</file>

<file path=ppt/slides/_rels/slide75.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png"/><Relationship Id="rId7" Type="http://schemas.openxmlformats.org/officeDocument/2006/relationships/image" Target="../media/image145.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144.png"/><Relationship Id="rId11" Type="http://schemas.openxmlformats.org/officeDocument/2006/relationships/image" Target="../media/image149.png"/><Relationship Id="rId5" Type="http://schemas.openxmlformats.org/officeDocument/2006/relationships/image" Target="../media/image143.png"/><Relationship Id="rId10" Type="http://schemas.openxmlformats.org/officeDocument/2006/relationships/image" Target="../media/image148.png"/><Relationship Id="rId4" Type="http://schemas.openxmlformats.org/officeDocument/2006/relationships/image" Target="../media/image142.png"/><Relationship Id="rId9" Type="http://schemas.openxmlformats.org/officeDocument/2006/relationships/image" Target="../media/image147.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75713" y="1522700"/>
            <a:ext cx="7701520" cy="326975"/>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91391" y="1979900"/>
            <a:ext cx="3882368" cy="326975"/>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69824" y="3004219"/>
            <a:ext cx="6403059" cy="729732"/>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001525" y="3571034"/>
            <a:ext cx="130175" cy="128905"/>
          </a:xfrm>
          <a:custGeom>
            <a:avLst/>
            <a:gdLst/>
            <a:ahLst/>
            <a:cxnLst/>
            <a:rect l="l" t="t" r="r" b="b"/>
            <a:pathLst>
              <a:path w="130175" h="128904">
                <a:moveTo>
                  <a:pt x="2678" y="37851"/>
                </a:moveTo>
                <a:lnTo>
                  <a:pt x="0" y="30906"/>
                </a:lnTo>
                <a:lnTo>
                  <a:pt x="0" y="24655"/>
                </a:lnTo>
                <a:lnTo>
                  <a:pt x="3571" y="18851"/>
                </a:lnTo>
                <a:lnTo>
                  <a:pt x="30956" y="942"/>
                </a:lnTo>
                <a:lnTo>
                  <a:pt x="31353" y="793"/>
                </a:lnTo>
                <a:lnTo>
                  <a:pt x="31849" y="694"/>
                </a:lnTo>
                <a:lnTo>
                  <a:pt x="32345" y="496"/>
                </a:lnTo>
                <a:lnTo>
                  <a:pt x="32990" y="347"/>
                </a:lnTo>
                <a:lnTo>
                  <a:pt x="34577" y="148"/>
                </a:lnTo>
                <a:lnTo>
                  <a:pt x="36909" y="99"/>
                </a:lnTo>
                <a:lnTo>
                  <a:pt x="38199" y="0"/>
                </a:lnTo>
                <a:lnTo>
                  <a:pt x="46285" y="0"/>
                </a:lnTo>
                <a:lnTo>
                  <a:pt x="49361" y="198"/>
                </a:lnTo>
                <a:lnTo>
                  <a:pt x="50552" y="347"/>
                </a:lnTo>
                <a:lnTo>
                  <a:pt x="52139" y="744"/>
                </a:lnTo>
                <a:lnTo>
                  <a:pt x="52635" y="1041"/>
                </a:lnTo>
                <a:lnTo>
                  <a:pt x="52834" y="1438"/>
                </a:lnTo>
                <a:lnTo>
                  <a:pt x="53131" y="1835"/>
                </a:lnTo>
                <a:lnTo>
                  <a:pt x="53280" y="2331"/>
                </a:lnTo>
                <a:lnTo>
                  <a:pt x="53280" y="25102"/>
                </a:lnTo>
                <a:lnTo>
                  <a:pt x="27682" y="25102"/>
                </a:lnTo>
                <a:lnTo>
                  <a:pt x="7292" y="36413"/>
                </a:lnTo>
                <a:lnTo>
                  <a:pt x="5804" y="37107"/>
                </a:lnTo>
                <a:lnTo>
                  <a:pt x="4564" y="37554"/>
                </a:lnTo>
                <a:lnTo>
                  <a:pt x="3571" y="37752"/>
                </a:lnTo>
                <a:lnTo>
                  <a:pt x="2678" y="37851"/>
                </a:lnTo>
                <a:close/>
              </a:path>
              <a:path w="130175" h="128904">
                <a:moveTo>
                  <a:pt x="53280" y="107404"/>
                </a:moveTo>
                <a:lnTo>
                  <a:pt x="27682" y="107404"/>
                </a:lnTo>
                <a:lnTo>
                  <a:pt x="27682" y="25102"/>
                </a:lnTo>
                <a:lnTo>
                  <a:pt x="53280" y="25102"/>
                </a:lnTo>
                <a:lnTo>
                  <a:pt x="53280" y="107404"/>
                </a:lnTo>
                <a:close/>
              </a:path>
              <a:path w="130175" h="128904">
                <a:moveTo>
                  <a:pt x="74414" y="127198"/>
                </a:moveTo>
                <a:lnTo>
                  <a:pt x="3571" y="127198"/>
                </a:lnTo>
                <a:lnTo>
                  <a:pt x="3026" y="127049"/>
                </a:lnTo>
                <a:lnTo>
                  <a:pt x="347" y="113952"/>
                </a:lnTo>
                <a:lnTo>
                  <a:pt x="446" y="112762"/>
                </a:lnTo>
                <a:lnTo>
                  <a:pt x="3571" y="107404"/>
                </a:lnTo>
                <a:lnTo>
                  <a:pt x="74414" y="107404"/>
                </a:lnTo>
                <a:lnTo>
                  <a:pt x="74959" y="107602"/>
                </a:lnTo>
                <a:lnTo>
                  <a:pt x="75455" y="107999"/>
                </a:lnTo>
                <a:lnTo>
                  <a:pt x="75951" y="108297"/>
                </a:lnTo>
                <a:lnTo>
                  <a:pt x="76348" y="108842"/>
                </a:lnTo>
                <a:lnTo>
                  <a:pt x="76646" y="109636"/>
                </a:lnTo>
                <a:lnTo>
                  <a:pt x="77043" y="110430"/>
                </a:lnTo>
                <a:lnTo>
                  <a:pt x="77341" y="111472"/>
                </a:lnTo>
                <a:lnTo>
                  <a:pt x="77737" y="113952"/>
                </a:lnTo>
                <a:lnTo>
                  <a:pt x="77837" y="115490"/>
                </a:lnTo>
                <a:lnTo>
                  <a:pt x="77837" y="119260"/>
                </a:lnTo>
                <a:lnTo>
                  <a:pt x="74910" y="127049"/>
                </a:lnTo>
                <a:lnTo>
                  <a:pt x="74414" y="127198"/>
                </a:lnTo>
                <a:close/>
              </a:path>
              <a:path w="130175" h="128904">
                <a:moveTo>
                  <a:pt x="120624" y="128537"/>
                </a:moveTo>
                <a:lnTo>
                  <a:pt x="109710" y="128537"/>
                </a:lnTo>
                <a:lnTo>
                  <a:pt x="105940" y="127496"/>
                </a:lnTo>
                <a:lnTo>
                  <a:pt x="101773" y="123328"/>
                </a:lnTo>
                <a:lnTo>
                  <a:pt x="100731" y="119409"/>
                </a:lnTo>
                <a:lnTo>
                  <a:pt x="100807" y="107305"/>
                </a:lnTo>
                <a:lnTo>
                  <a:pt x="101773" y="103534"/>
                </a:lnTo>
                <a:lnTo>
                  <a:pt x="103856" y="101451"/>
                </a:lnTo>
                <a:lnTo>
                  <a:pt x="106039" y="99367"/>
                </a:lnTo>
                <a:lnTo>
                  <a:pt x="109859" y="98325"/>
                </a:lnTo>
                <a:lnTo>
                  <a:pt x="120773" y="98325"/>
                </a:lnTo>
                <a:lnTo>
                  <a:pt x="124544" y="99367"/>
                </a:lnTo>
                <a:lnTo>
                  <a:pt x="126627" y="101451"/>
                </a:lnTo>
                <a:lnTo>
                  <a:pt x="128711" y="103435"/>
                </a:lnTo>
                <a:lnTo>
                  <a:pt x="129752" y="107305"/>
                </a:lnTo>
                <a:lnTo>
                  <a:pt x="129700" y="119409"/>
                </a:lnTo>
                <a:lnTo>
                  <a:pt x="128661" y="123328"/>
                </a:lnTo>
                <a:lnTo>
                  <a:pt x="126478" y="125412"/>
                </a:lnTo>
                <a:lnTo>
                  <a:pt x="124395" y="127496"/>
                </a:lnTo>
                <a:lnTo>
                  <a:pt x="120624" y="128537"/>
                </a:lnTo>
                <a:close/>
              </a:path>
            </a:pathLst>
          </a:custGeom>
          <a:solidFill>
            <a:srgbClr val="595959"/>
          </a:solidFill>
        </p:spPr>
        <p:txBody>
          <a:bodyPr wrap="square" lIns="0" tIns="0" rIns="0" bIns="0" rtlCol="0"/>
          <a:lstStyle/>
          <a:p>
            <a:endParaRPr/>
          </a:p>
        </p:txBody>
      </p:sp>
      <p:sp>
        <p:nvSpPr>
          <p:cNvPr id="6" name="object 6"/>
          <p:cNvSpPr/>
          <p:nvPr/>
        </p:nvSpPr>
        <p:spPr>
          <a:xfrm>
            <a:off x="3063195" y="4678040"/>
            <a:ext cx="1571624" cy="390524"/>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5061687" y="4676775"/>
            <a:ext cx="390524" cy="390524"/>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5561525" y="4646575"/>
            <a:ext cx="353474" cy="453474"/>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4642370" y="4663686"/>
            <a:ext cx="390499" cy="417069"/>
          </a:xfrm>
          <a:prstGeom prst="rect">
            <a:avLst/>
          </a:prstGeom>
          <a:blipFill>
            <a:blip r:embed="rId9"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1</a:t>
            </a:fld>
            <a:endParaRPr spc="-5"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009650" y="228600"/>
            <a:ext cx="7124700" cy="4686300"/>
          </a:xfrm>
          <a:prstGeom prst="rect">
            <a:avLst/>
          </a:prstGeom>
        </p:spPr>
      </p:pic>
    </p:spTree>
    <p:extLst>
      <p:ext uri="{BB962C8B-B14F-4D97-AF65-F5344CB8AC3E}">
        <p14:creationId xmlns:p14="http://schemas.microsoft.com/office/powerpoint/2010/main" val="161744584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274251" y="1017724"/>
            <a:ext cx="2012647" cy="1209750"/>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11</a:t>
            </a:fld>
            <a:endParaRPr spc="-5"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277275" y="2324000"/>
            <a:ext cx="1415902" cy="1084699"/>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10</a:t>
            </a:r>
            <a:endParaRPr sz="1000">
              <a:latin typeface="Arial"/>
              <a:cs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1173"/>
            <a:ext cx="4170241" cy="24422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00423" y="1464110"/>
            <a:ext cx="2361307" cy="260895"/>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257623" y="1883210"/>
            <a:ext cx="5346123" cy="26089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800423" y="2721410"/>
            <a:ext cx="2493466" cy="260895"/>
          </a:xfrm>
          <a:prstGeom prst="rect">
            <a:avLst/>
          </a:prstGeom>
          <a:blipFill>
            <a:blip r:embed="rId6" cstate="print"/>
            <a:stretch>
              <a:fillRect/>
            </a:stretch>
          </a:blipFill>
        </p:spPr>
        <p:txBody>
          <a:bodyPr wrap="square" lIns="0" tIns="0" rIns="0" bIns="0" rtlCol="0"/>
          <a:lstStyle/>
          <a:p>
            <a:endParaRPr/>
          </a:p>
        </p:txBody>
      </p:sp>
      <p:sp>
        <p:nvSpPr>
          <p:cNvPr id="6" name="object 6"/>
          <p:cNvSpPr txBox="1"/>
          <p:nvPr/>
        </p:nvSpPr>
        <p:spPr>
          <a:xfrm>
            <a:off x="349424" y="1366032"/>
            <a:ext cx="666750" cy="2052320"/>
          </a:xfrm>
          <a:prstGeom prst="rect">
            <a:avLst/>
          </a:prstGeom>
        </p:spPr>
        <p:txBody>
          <a:bodyPr vert="horz" wrap="square" lIns="0" tIns="0" rIns="0" bIns="0" rtlCol="0">
            <a:spAutoFit/>
          </a:bodyPr>
          <a:lstStyle/>
          <a:p>
            <a:pPr marL="12700">
              <a:lnSpc>
                <a:spcPct val="100000"/>
              </a:lnSpc>
            </a:pPr>
            <a:r>
              <a:rPr sz="2400" dirty="0">
                <a:solidFill>
                  <a:srgbClr val="980000"/>
                </a:solidFill>
                <a:latin typeface="Arial"/>
                <a:cs typeface="Arial"/>
              </a:rPr>
              <a:t>●</a:t>
            </a:r>
            <a:endParaRPr sz="2400">
              <a:latin typeface="Arial"/>
              <a:cs typeface="Arial"/>
            </a:endParaRPr>
          </a:p>
          <a:p>
            <a:pPr marR="5080" algn="r">
              <a:lnSpc>
                <a:spcPct val="100000"/>
              </a:lnSpc>
              <a:spcBef>
                <a:spcPts val="420"/>
              </a:spcBef>
            </a:pPr>
            <a:r>
              <a:rPr sz="2400" dirty="0">
                <a:latin typeface="Arial"/>
                <a:cs typeface="Arial"/>
              </a:rPr>
              <a:t>○</a:t>
            </a:r>
            <a:endParaRPr sz="2400">
              <a:latin typeface="Arial"/>
              <a:cs typeface="Arial"/>
            </a:endParaRPr>
          </a:p>
          <a:p>
            <a:pPr>
              <a:lnSpc>
                <a:spcPct val="100000"/>
              </a:lnSpc>
              <a:spcBef>
                <a:spcPts val="40"/>
              </a:spcBef>
            </a:pPr>
            <a:endParaRPr sz="3200">
              <a:latin typeface="Times New Roman"/>
              <a:cs typeface="Times New Roman"/>
            </a:endParaRPr>
          </a:p>
          <a:p>
            <a:pPr marL="12700">
              <a:lnSpc>
                <a:spcPct val="100000"/>
              </a:lnSpc>
            </a:pPr>
            <a:r>
              <a:rPr sz="2400" dirty="0">
                <a:solidFill>
                  <a:srgbClr val="980000"/>
                </a:solidFill>
                <a:latin typeface="Arial"/>
                <a:cs typeface="Arial"/>
              </a:rPr>
              <a:t>●</a:t>
            </a:r>
            <a:endParaRPr sz="2400">
              <a:latin typeface="Arial"/>
              <a:cs typeface="Arial"/>
            </a:endParaRPr>
          </a:p>
          <a:p>
            <a:pPr marR="5080" algn="r">
              <a:lnSpc>
                <a:spcPct val="100000"/>
              </a:lnSpc>
              <a:spcBef>
                <a:spcPts val="420"/>
              </a:spcBef>
            </a:pPr>
            <a:r>
              <a:rPr sz="2400" dirty="0">
                <a:latin typeface="Arial"/>
                <a:cs typeface="Arial"/>
              </a:rPr>
              <a:t>○</a:t>
            </a:r>
            <a:endParaRPr sz="2400">
              <a:latin typeface="Arial"/>
              <a:cs typeface="Arial"/>
            </a:endParaRPr>
          </a:p>
        </p:txBody>
      </p:sp>
      <p:sp>
        <p:nvSpPr>
          <p:cNvPr id="7" name="object 7"/>
          <p:cNvSpPr/>
          <p:nvPr/>
        </p:nvSpPr>
        <p:spPr>
          <a:xfrm>
            <a:off x="1242591" y="3138873"/>
            <a:ext cx="7357764" cy="262681"/>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1254051" y="3555146"/>
            <a:ext cx="6993284" cy="265509"/>
          </a:xfrm>
          <a:prstGeom prst="rect">
            <a:avLst/>
          </a:prstGeom>
          <a:blipFill>
            <a:blip r:embed="rId8"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13</a:t>
            </a:fld>
            <a:endParaRPr spc="-5"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569344" y="2421055"/>
            <a:ext cx="1982390" cy="42029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14</a:t>
            </a:fld>
            <a:endParaRPr spc="-5"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32363"/>
            <a:ext cx="1154885" cy="24303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80223" y="1322448"/>
            <a:ext cx="3972222" cy="262532"/>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37423" y="1741548"/>
            <a:ext cx="7317878" cy="262532"/>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316736" y="2161690"/>
            <a:ext cx="6401544" cy="26149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337423" y="2580790"/>
            <a:ext cx="6542782" cy="261490"/>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1334595" y="2999890"/>
            <a:ext cx="2439888" cy="261490"/>
          </a:xfrm>
          <a:prstGeom prst="rect">
            <a:avLst/>
          </a:prstGeom>
          <a:blipFill>
            <a:blip r:embed="rId8" cstate="print"/>
            <a:stretch>
              <a:fillRect/>
            </a:stretch>
          </a:blipFill>
        </p:spPr>
        <p:txBody>
          <a:bodyPr wrap="square" lIns="0" tIns="0" rIns="0" bIns="0" rtlCol="0"/>
          <a:lstStyle/>
          <a:p>
            <a:endParaRPr/>
          </a:p>
        </p:txBody>
      </p:sp>
      <p:sp>
        <p:nvSpPr>
          <p:cNvPr id="8" name="object 8"/>
          <p:cNvSpPr txBox="1"/>
          <p:nvPr/>
        </p:nvSpPr>
        <p:spPr>
          <a:xfrm>
            <a:off x="429224" y="1226008"/>
            <a:ext cx="666750" cy="2471420"/>
          </a:xfrm>
          <a:prstGeom prst="rect">
            <a:avLst/>
          </a:prstGeom>
        </p:spPr>
        <p:txBody>
          <a:bodyPr vert="horz" wrap="square" lIns="0" tIns="0" rIns="0" bIns="0" rtlCol="0">
            <a:spAutoFit/>
          </a:bodyPr>
          <a:lstStyle/>
          <a:p>
            <a:pPr marL="12700">
              <a:lnSpc>
                <a:spcPct val="100000"/>
              </a:lnSpc>
            </a:pPr>
            <a:r>
              <a:rPr sz="2400" dirty="0">
                <a:solidFill>
                  <a:srgbClr val="980000"/>
                </a:solidFill>
                <a:latin typeface="Arial"/>
                <a:cs typeface="Arial"/>
              </a:rPr>
              <a:t>●</a:t>
            </a:r>
            <a:endParaRPr sz="2400">
              <a:latin typeface="Arial"/>
              <a:cs typeface="Arial"/>
            </a:endParaRPr>
          </a:p>
          <a:p>
            <a:pPr marR="5080" algn="r">
              <a:lnSpc>
                <a:spcPct val="100000"/>
              </a:lnSpc>
              <a:spcBef>
                <a:spcPts val="420"/>
              </a:spcBef>
            </a:pPr>
            <a:r>
              <a:rPr sz="2400" dirty="0">
                <a:latin typeface="Arial"/>
                <a:cs typeface="Arial"/>
              </a:rPr>
              <a:t>○</a:t>
            </a:r>
            <a:endParaRPr sz="2400">
              <a:latin typeface="Arial"/>
              <a:cs typeface="Arial"/>
            </a:endParaRPr>
          </a:p>
          <a:p>
            <a:pPr>
              <a:lnSpc>
                <a:spcPct val="100000"/>
              </a:lnSpc>
              <a:spcBef>
                <a:spcPts val="40"/>
              </a:spcBef>
            </a:pPr>
            <a:endParaRPr sz="3200">
              <a:latin typeface="Times New Roman"/>
              <a:cs typeface="Times New Roman"/>
            </a:endParaRPr>
          </a:p>
          <a:p>
            <a:pPr marR="5080" algn="r">
              <a:lnSpc>
                <a:spcPct val="100000"/>
              </a:lnSpc>
            </a:pPr>
            <a:r>
              <a:rPr sz="2400" dirty="0">
                <a:latin typeface="Arial"/>
                <a:cs typeface="Arial"/>
              </a:rPr>
              <a:t>○</a:t>
            </a:r>
            <a:endParaRPr sz="2400">
              <a:latin typeface="Arial"/>
              <a:cs typeface="Arial"/>
            </a:endParaRPr>
          </a:p>
          <a:p>
            <a:pPr>
              <a:lnSpc>
                <a:spcPct val="100000"/>
              </a:lnSpc>
              <a:spcBef>
                <a:spcPts val="40"/>
              </a:spcBef>
            </a:pPr>
            <a:endParaRPr sz="3200">
              <a:latin typeface="Times New Roman"/>
              <a:cs typeface="Times New Roman"/>
            </a:endParaRPr>
          </a:p>
          <a:p>
            <a:pPr marL="12700">
              <a:lnSpc>
                <a:spcPct val="100000"/>
              </a:lnSpc>
            </a:pPr>
            <a:r>
              <a:rPr sz="2400" dirty="0">
                <a:solidFill>
                  <a:srgbClr val="980000"/>
                </a:solidFill>
                <a:latin typeface="Arial"/>
                <a:cs typeface="Arial"/>
              </a:rPr>
              <a:t>●</a:t>
            </a:r>
            <a:endParaRPr sz="2400">
              <a:latin typeface="Arial"/>
              <a:cs typeface="Arial"/>
            </a:endParaRPr>
          </a:p>
        </p:txBody>
      </p:sp>
      <p:sp>
        <p:nvSpPr>
          <p:cNvPr id="9" name="object 9"/>
          <p:cNvSpPr/>
          <p:nvPr/>
        </p:nvSpPr>
        <p:spPr>
          <a:xfrm>
            <a:off x="880223" y="3418990"/>
            <a:ext cx="7030193" cy="261639"/>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866680" y="3838090"/>
            <a:ext cx="6765429" cy="261490"/>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874419" y="4253321"/>
            <a:ext cx="4345930" cy="265360"/>
          </a:xfrm>
          <a:prstGeom prst="rect">
            <a:avLst/>
          </a:prstGeom>
          <a:blipFill>
            <a:blip r:embed="rId11" cstate="print"/>
            <a:stretch>
              <a:fillRect/>
            </a:stretch>
          </a:blip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15</a:t>
            </a:fld>
            <a:endParaRPr spc="-5"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6991" y="616338"/>
            <a:ext cx="4019280"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07825" y="1152475"/>
            <a:ext cx="4810174"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35500" y="1304650"/>
            <a:ext cx="2216874" cy="175562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636557" y="2342925"/>
            <a:ext cx="0" cy="195580"/>
          </a:xfrm>
          <a:custGeom>
            <a:avLst/>
            <a:gdLst/>
            <a:ahLst/>
            <a:cxnLst/>
            <a:rect l="l" t="t" r="r" b="b"/>
            <a:pathLst>
              <a:path h="195580">
                <a:moveTo>
                  <a:pt x="0" y="0"/>
                </a:moveTo>
                <a:lnTo>
                  <a:pt x="0" y="195374"/>
                </a:lnTo>
              </a:path>
            </a:pathLst>
          </a:custGeom>
          <a:ln w="21140">
            <a:solidFill>
              <a:srgbClr val="595959"/>
            </a:solidFill>
          </a:ln>
        </p:spPr>
        <p:txBody>
          <a:bodyPr wrap="square" lIns="0" tIns="0" rIns="0" bIns="0" rtlCol="0"/>
          <a:lstStyle/>
          <a:p>
            <a:endParaRPr/>
          </a:p>
        </p:txBody>
      </p:sp>
      <p:sp>
        <p:nvSpPr>
          <p:cNvPr id="6" name="object 6"/>
          <p:cNvSpPr/>
          <p:nvPr/>
        </p:nvSpPr>
        <p:spPr>
          <a:xfrm>
            <a:off x="2653981" y="2347687"/>
            <a:ext cx="23495" cy="186055"/>
          </a:xfrm>
          <a:custGeom>
            <a:avLst/>
            <a:gdLst/>
            <a:ahLst/>
            <a:cxnLst/>
            <a:rect l="l" t="t" r="r" b="b"/>
            <a:pathLst>
              <a:path w="23494" h="186055">
                <a:moveTo>
                  <a:pt x="0" y="0"/>
                </a:moveTo>
                <a:lnTo>
                  <a:pt x="23231" y="0"/>
                </a:lnTo>
                <a:lnTo>
                  <a:pt x="23231" y="185849"/>
                </a:lnTo>
                <a:lnTo>
                  <a:pt x="0" y="185849"/>
                </a:lnTo>
                <a:lnTo>
                  <a:pt x="0" y="0"/>
                </a:lnTo>
                <a:close/>
              </a:path>
            </a:pathLst>
          </a:custGeom>
          <a:ln w="9524">
            <a:solidFill>
              <a:srgbClr val="595959"/>
            </a:solidFill>
          </a:ln>
        </p:spPr>
        <p:txBody>
          <a:bodyPr wrap="square" lIns="0" tIns="0" rIns="0" bIns="0" rtlCol="0"/>
          <a:lstStyle/>
          <a:p>
            <a:endParaRPr/>
          </a:p>
        </p:txBody>
      </p:sp>
      <p:sp>
        <p:nvSpPr>
          <p:cNvPr id="7" name="object 7"/>
          <p:cNvSpPr/>
          <p:nvPr/>
        </p:nvSpPr>
        <p:spPr>
          <a:xfrm>
            <a:off x="2688828" y="2254762"/>
            <a:ext cx="865505" cy="372110"/>
          </a:xfrm>
          <a:custGeom>
            <a:avLst/>
            <a:gdLst/>
            <a:ahLst/>
            <a:cxnLst/>
            <a:rect l="l" t="t" r="r" b="b"/>
            <a:pathLst>
              <a:path w="865504" h="372110">
                <a:moveTo>
                  <a:pt x="0" y="92924"/>
                </a:moveTo>
                <a:lnTo>
                  <a:pt x="679171" y="92924"/>
                </a:lnTo>
                <a:lnTo>
                  <a:pt x="679171" y="0"/>
                </a:lnTo>
                <a:lnTo>
                  <a:pt x="865021" y="185849"/>
                </a:lnTo>
                <a:lnTo>
                  <a:pt x="679171" y="371699"/>
                </a:lnTo>
                <a:lnTo>
                  <a:pt x="679171" y="278774"/>
                </a:lnTo>
                <a:lnTo>
                  <a:pt x="0" y="278774"/>
                </a:lnTo>
                <a:lnTo>
                  <a:pt x="0" y="92924"/>
                </a:lnTo>
                <a:close/>
              </a:path>
            </a:pathLst>
          </a:custGeom>
          <a:ln w="9524">
            <a:solidFill>
              <a:srgbClr val="595959"/>
            </a:solidFill>
          </a:ln>
        </p:spPr>
        <p:txBody>
          <a:bodyPr wrap="square" lIns="0" tIns="0" rIns="0" bIns="0" rtlCol="0"/>
          <a:lstStyle/>
          <a:p>
            <a:endParaRPr/>
          </a:p>
        </p:txBody>
      </p:sp>
      <p:sp>
        <p:nvSpPr>
          <p:cNvPr id="8" name="object 8"/>
          <p:cNvSpPr/>
          <p:nvPr/>
        </p:nvSpPr>
        <p:spPr>
          <a:xfrm>
            <a:off x="183649" y="1181199"/>
            <a:ext cx="2378710" cy="2004695"/>
          </a:xfrm>
          <a:custGeom>
            <a:avLst/>
            <a:gdLst/>
            <a:ahLst/>
            <a:cxnLst/>
            <a:rect l="l" t="t" r="r" b="b"/>
            <a:pathLst>
              <a:path w="2378710" h="2004695">
                <a:moveTo>
                  <a:pt x="0" y="0"/>
                </a:moveTo>
                <a:lnTo>
                  <a:pt x="2378099" y="0"/>
                </a:lnTo>
                <a:lnTo>
                  <a:pt x="2378099" y="2004299"/>
                </a:lnTo>
                <a:lnTo>
                  <a:pt x="0" y="2004299"/>
                </a:lnTo>
                <a:lnTo>
                  <a:pt x="0" y="0"/>
                </a:lnTo>
                <a:close/>
              </a:path>
            </a:pathLst>
          </a:custGeom>
          <a:ln w="38099">
            <a:solidFill>
              <a:srgbClr val="78909B"/>
            </a:solidFill>
          </a:ln>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16</a:t>
            </a:fld>
            <a:endParaRPr spc="-5"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6991" y="616338"/>
            <a:ext cx="4019280"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07825" y="1152475"/>
            <a:ext cx="4810174"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35500" y="1304650"/>
            <a:ext cx="2216874" cy="175562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636557" y="2342925"/>
            <a:ext cx="0" cy="195580"/>
          </a:xfrm>
          <a:custGeom>
            <a:avLst/>
            <a:gdLst/>
            <a:ahLst/>
            <a:cxnLst/>
            <a:rect l="l" t="t" r="r" b="b"/>
            <a:pathLst>
              <a:path h="195580">
                <a:moveTo>
                  <a:pt x="0" y="0"/>
                </a:moveTo>
                <a:lnTo>
                  <a:pt x="0" y="195374"/>
                </a:lnTo>
              </a:path>
            </a:pathLst>
          </a:custGeom>
          <a:ln w="21140">
            <a:solidFill>
              <a:srgbClr val="595959"/>
            </a:solidFill>
          </a:ln>
        </p:spPr>
        <p:txBody>
          <a:bodyPr wrap="square" lIns="0" tIns="0" rIns="0" bIns="0" rtlCol="0"/>
          <a:lstStyle/>
          <a:p>
            <a:endParaRPr/>
          </a:p>
        </p:txBody>
      </p:sp>
      <p:sp>
        <p:nvSpPr>
          <p:cNvPr id="6" name="object 6"/>
          <p:cNvSpPr/>
          <p:nvPr/>
        </p:nvSpPr>
        <p:spPr>
          <a:xfrm>
            <a:off x="2653981" y="2347687"/>
            <a:ext cx="23495" cy="186055"/>
          </a:xfrm>
          <a:custGeom>
            <a:avLst/>
            <a:gdLst/>
            <a:ahLst/>
            <a:cxnLst/>
            <a:rect l="l" t="t" r="r" b="b"/>
            <a:pathLst>
              <a:path w="23494" h="186055">
                <a:moveTo>
                  <a:pt x="0" y="0"/>
                </a:moveTo>
                <a:lnTo>
                  <a:pt x="23231" y="0"/>
                </a:lnTo>
                <a:lnTo>
                  <a:pt x="23231" y="185849"/>
                </a:lnTo>
                <a:lnTo>
                  <a:pt x="0" y="185849"/>
                </a:lnTo>
                <a:lnTo>
                  <a:pt x="0" y="0"/>
                </a:lnTo>
                <a:close/>
              </a:path>
            </a:pathLst>
          </a:custGeom>
          <a:ln w="9524">
            <a:solidFill>
              <a:srgbClr val="595959"/>
            </a:solidFill>
          </a:ln>
        </p:spPr>
        <p:txBody>
          <a:bodyPr wrap="square" lIns="0" tIns="0" rIns="0" bIns="0" rtlCol="0"/>
          <a:lstStyle/>
          <a:p>
            <a:endParaRPr/>
          </a:p>
        </p:txBody>
      </p:sp>
      <p:sp>
        <p:nvSpPr>
          <p:cNvPr id="7" name="object 7"/>
          <p:cNvSpPr/>
          <p:nvPr/>
        </p:nvSpPr>
        <p:spPr>
          <a:xfrm>
            <a:off x="2688828" y="2254762"/>
            <a:ext cx="865505" cy="372110"/>
          </a:xfrm>
          <a:custGeom>
            <a:avLst/>
            <a:gdLst/>
            <a:ahLst/>
            <a:cxnLst/>
            <a:rect l="l" t="t" r="r" b="b"/>
            <a:pathLst>
              <a:path w="865504" h="372110">
                <a:moveTo>
                  <a:pt x="0" y="92924"/>
                </a:moveTo>
                <a:lnTo>
                  <a:pt x="679171" y="92924"/>
                </a:lnTo>
                <a:lnTo>
                  <a:pt x="679171" y="0"/>
                </a:lnTo>
                <a:lnTo>
                  <a:pt x="865021" y="185849"/>
                </a:lnTo>
                <a:lnTo>
                  <a:pt x="679171" y="371699"/>
                </a:lnTo>
                <a:lnTo>
                  <a:pt x="679171" y="278774"/>
                </a:lnTo>
                <a:lnTo>
                  <a:pt x="0" y="278774"/>
                </a:lnTo>
                <a:lnTo>
                  <a:pt x="0" y="92924"/>
                </a:lnTo>
                <a:close/>
              </a:path>
            </a:pathLst>
          </a:custGeom>
          <a:ln w="9524">
            <a:solidFill>
              <a:srgbClr val="595959"/>
            </a:solidFill>
          </a:ln>
        </p:spPr>
        <p:txBody>
          <a:bodyPr wrap="square" lIns="0" tIns="0" rIns="0" bIns="0" rtlCol="0"/>
          <a:lstStyle/>
          <a:p>
            <a:endParaRPr/>
          </a:p>
        </p:txBody>
      </p:sp>
      <p:sp>
        <p:nvSpPr>
          <p:cNvPr id="8" name="object 8"/>
          <p:cNvSpPr/>
          <p:nvPr/>
        </p:nvSpPr>
        <p:spPr>
          <a:xfrm>
            <a:off x="183649" y="1181199"/>
            <a:ext cx="2378710" cy="2004695"/>
          </a:xfrm>
          <a:custGeom>
            <a:avLst/>
            <a:gdLst/>
            <a:ahLst/>
            <a:cxnLst/>
            <a:rect l="l" t="t" r="r" b="b"/>
            <a:pathLst>
              <a:path w="2378710" h="2004695">
                <a:moveTo>
                  <a:pt x="0" y="0"/>
                </a:moveTo>
                <a:lnTo>
                  <a:pt x="2378099" y="0"/>
                </a:lnTo>
                <a:lnTo>
                  <a:pt x="2378099" y="2004299"/>
                </a:lnTo>
                <a:lnTo>
                  <a:pt x="0" y="2004299"/>
                </a:lnTo>
                <a:lnTo>
                  <a:pt x="0" y="0"/>
                </a:lnTo>
                <a:close/>
              </a:path>
            </a:pathLst>
          </a:custGeom>
          <a:ln w="38099">
            <a:solidFill>
              <a:srgbClr val="78909B"/>
            </a:solidFill>
          </a:ln>
        </p:spPr>
        <p:txBody>
          <a:bodyPr wrap="square" lIns="0" tIns="0" rIns="0" bIns="0" rtlCol="0"/>
          <a:lstStyle/>
          <a:p>
            <a:endParaRPr/>
          </a:p>
        </p:txBody>
      </p:sp>
      <p:sp>
        <p:nvSpPr>
          <p:cNvPr id="9" name="object 9"/>
          <p:cNvSpPr/>
          <p:nvPr/>
        </p:nvSpPr>
        <p:spPr>
          <a:xfrm>
            <a:off x="2937950" y="3515125"/>
            <a:ext cx="5465823" cy="120975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17</a:t>
            </a:fld>
            <a:endParaRPr spc="-5"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6991" y="616338"/>
            <a:ext cx="4019280"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07825" y="1152475"/>
            <a:ext cx="4810174"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35500" y="1304650"/>
            <a:ext cx="2216874" cy="175562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636557" y="2342925"/>
            <a:ext cx="0" cy="195580"/>
          </a:xfrm>
          <a:custGeom>
            <a:avLst/>
            <a:gdLst/>
            <a:ahLst/>
            <a:cxnLst/>
            <a:rect l="l" t="t" r="r" b="b"/>
            <a:pathLst>
              <a:path h="195580">
                <a:moveTo>
                  <a:pt x="0" y="0"/>
                </a:moveTo>
                <a:lnTo>
                  <a:pt x="0" y="195374"/>
                </a:lnTo>
              </a:path>
            </a:pathLst>
          </a:custGeom>
          <a:ln w="21140">
            <a:solidFill>
              <a:srgbClr val="595959"/>
            </a:solidFill>
          </a:ln>
        </p:spPr>
        <p:txBody>
          <a:bodyPr wrap="square" lIns="0" tIns="0" rIns="0" bIns="0" rtlCol="0"/>
          <a:lstStyle/>
          <a:p>
            <a:endParaRPr/>
          </a:p>
        </p:txBody>
      </p:sp>
      <p:sp>
        <p:nvSpPr>
          <p:cNvPr id="6" name="object 6"/>
          <p:cNvSpPr/>
          <p:nvPr/>
        </p:nvSpPr>
        <p:spPr>
          <a:xfrm>
            <a:off x="2653981" y="2347687"/>
            <a:ext cx="23495" cy="186055"/>
          </a:xfrm>
          <a:custGeom>
            <a:avLst/>
            <a:gdLst/>
            <a:ahLst/>
            <a:cxnLst/>
            <a:rect l="l" t="t" r="r" b="b"/>
            <a:pathLst>
              <a:path w="23494" h="186055">
                <a:moveTo>
                  <a:pt x="0" y="0"/>
                </a:moveTo>
                <a:lnTo>
                  <a:pt x="23231" y="0"/>
                </a:lnTo>
                <a:lnTo>
                  <a:pt x="23231" y="185849"/>
                </a:lnTo>
                <a:lnTo>
                  <a:pt x="0" y="185849"/>
                </a:lnTo>
                <a:lnTo>
                  <a:pt x="0" y="0"/>
                </a:lnTo>
                <a:close/>
              </a:path>
            </a:pathLst>
          </a:custGeom>
          <a:ln w="9524">
            <a:solidFill>
              <a:srgbClr val="595959"/>
            </a:solidFill>
          </a:ln>
        </p:spPr>
        <p:txBody>
          <a:bodyPr wrap="square" lIns="0" tIns="0" rIns="0" bIns="0" rtlCol="0"/>
          <a:lstStyle/>
          <a:p>
            <a:endParaRPr/>
          </a:p>
        </p:txBody>
      </p:sp>
      <p:sp>
        <p:nvSpPr>
          <p:cNvPr id="7" name="object 7"/>
          <p:cNvSpPr/>
          <p:nvPr/>
        </p:nvSpPr>
        <p:spPr>
          <a:xfrm>
            <a:off x="2688828" y="2254762"/>
            <a:ext cx="865505" cy="372110"/>
          </a:xfrm>
          <a:custGeom>
            <a:avLst/>
            <a:gdLst/>
            <a:ahLst/>
            <a:cxnLst/>
            <a:rect l="l" t="t" r="r" b="b"/>
            <a:pathLst>
              <a:path w="865504" h="372110">
                <a:moveTo>
                  <a:pt x="0" y="92924"/>
                </a:moveTo>
                <a:lnTo>
                  <a:pt x="679171" y="92924"/>
                </a:lnTo>
                <a:lnTo>
                  <a:pt x="679171" y="0"/>
                </a:lnTo>
                <a:lnTo>
                  <a:pt x="865021" y="185849"/>
                </a:lnTo>
                <a:lnTo>
                  <a:pt x="679171" y="371699"/>
                </a:lnTo>
                <a:lnTo>
                  <a:pt x="679171" y="278774"/>
                </a:lnTo>
                <a:lnTo>
                  <a:pt x="0" y="278774"/>
                </a:lnTo>
                <a:lnTo>
                  <a:pt x="0" y="92924"/>
                </a:lnTo>
                <a:close/>
              </a:path>
            </a:pathLst>
          </a:custGeom>
          <a:ln w="9524">
            <a:solidFill>
              <a:srgbClr val="595959"/>
            </a:solidFill>
          </a:ln>
        </p:spPr>
        <p:txBody>
          <a:bodyPr wrap="square" lIns="0" tIns="0" rIns="0" bIns="0" rtlCol="0"/>
          <a:lstStyle/>
          <a:p>
            <a:endParaRPr/>
          </a:p>
        </p:txBody>
      </p:sp>
      <p:sp>
        <p:nvSpPr>
          <p:cNvPr id="8" name="object 8"/>
          <p:cNvSpPr/>
          <p:nvPr/>
        </p:nvSpPr>
        <p:spPr>
          <a:xfrm>
            <a:off x="183649" y="1181199"/>
            <a:ext cx="2378710" cy="2004695"/>
          </a:xfrm>
          <a:custGeom>
            <a:avLst/>
            <a:gdLst/>
            <a:ahLst/>
            <a:cxnLst/>
            <a:rect l="l" t="t" r="r" b="b"/>
            <a:pathLst>
              <a:path w="2378710" h="2004695">
                <a:moveTo>
                  <a:pt x="0" y="0"/>
                </a:moveTo>
                <a:lnTo>
                  <a:pt x="2378099" y="0"/>
                </a:lnTo>
                <a:lnTo>
                  <a:pt x="2378099" y="2004299"/>
                </a:lnTo>
                <a:lnTo>
                  <a:pt x="0" y="2004299"/>
                </a:lnTo>
                <a:lnTo>
                  <a:pt x="0" y="0"/>
                </a:lnTo>
                <a:close/>
              </a:path>
            </a:pathLst>
          </a:custGeom>
          <a:ln w="38099">
            <a:solidFill>
              <a:srgbClr val="78909B"/>
            </a:solidFill>
          </a:ln>
        </p:spPr>
        <p:txBody>
          <a:bodyPr wrap="square" lIns="0" tIns="0" rIns="0" bIns="0" rtlCol="0"/>
          <a:lstStyle/>
          <a:p>
            <a:endParaRPr/>
          </a:p>
        </p:txBody>
      </p:sp>
      <p:sp>
        <p:nvSpPr>
          <p:cNvPr id="9" name="object 9"/>
          <p:cNvSpPr/>
          <p:nvPr/>
        </p:nvSpPr>
        <p:spPr>
          <a:xfrm>
            <a:off x="4634900" y="2114100"/>
            <a:ext cx="3418475" cy="1280724"/>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18</a:t>
            </a:fld>
            <a:endParaRPr spc="-5"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6991" y="616338"/>
            <a:ext cx="4019280"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07825" y="1152475"/>
            <a:ext cx="4810174"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35500" y="1304650"/>
            <a:ext cx="2216874" cy="175562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636557" y="2342925"/>
            <a:ext cx="0" cy="195580"/>
          </a:xfrm>
          <a:custGeom>
            <a:avLst/>
            <a:gdLst/>
            <a:ahLst/>
            <a:cxnLst/>
            <a:rect l="l" t="t" r="r" b="b"/>
            <a:pathLst>
              <a:path h="195580">
                <a:moveTo>
                  <a:pt x="0" y="0"/>
                </a:moveTo>
                <a:lnTo>
                  <a:pt x="0" y="195374"/>
                </a:lnTo>
              </a:path>
            </a:pathLst>
          </a:custGeom>
          <a:ln w="21140">
            <a:solidFill>
              <a:srgbClr val="595959"/>
            </a:solidFill>
          </a:ln>
        </p:spPr>
        <p:txBody>
          <a:bodyPr wrap="square" lIns="0" tIns="0" rIns="0" bIns="0" rtlCol="0"/>
          <a:lstStyle/>
          <a:p>
            <a:endParaRPr/>
          </a:p>
        </p:txBody>
      </p:sp>
      <p:sp>
        <p:nvSpPr>
          <p:cNvPr id="6" name="object 6"/>
          <p:cNvSpPr/>
          <p:nvPr/>
        </p:nvSpPr>
        <p:spPr>
          <a:xfrm>
            <a:off x="2653981" y="2347687"/>
            <a:ext cx="23495" cy="186055"/>
          </a:xfrm>
          <a:custGeom>
            <a:avLst/>
            <a:gdLst/>
            <a:ahLst/>
            <a:cxnLst/>
            <a:rect l="l" t="t" r="r" b="b"/>
            <a:pathLst>
              <a:path w="23494" h="186055">
                <a:moveTo>
                  <a:pt x="0" y="0"/>
                </a:moveTo>
                <a:lnTo>
                  <a:pt x="23231" y="0"/>
                </a:lnTo>
                <a:lnTo>
                  <a:pt x="23231" y="185849"/>
                </a:lnTo>
                <a:lnTo>
                  <a:pt x="0" y="185849"/>
                </a:lnTo>
                <a:lnTo>
                  <a:pt x="0" y="0"/>
                </a:lnTo>
                <a:close/>
              </a:path>
            </a:pathLst>
          </a:custGeom>
          <a:ln w="9524">
            <a:solidFill>
              <a:srgbClr val="595959"/>
            </a:solidFill>
          </a:ln>
        </p:spPr>
        <p:txBody>
          <a:bodyPr wrap="square" lIns="0" tIns="0" rIns="0" bIns="0" rtlCol="0"/>
          <a:lstStyle/>
          <a:p>
            <a:endParaRPr/>
          </a:p>
        </p:txBody>
      </p:sp>
      <p:sp>
        <p:nvSpPr>
          <p:cNvPr id="7" name="object 7"/>
          <p:cNvSpPr/>
          <p:nvPr/>
        </p:nvSpPr>
        <p:spPr>
          <a:xfrm>
            <a:off x="2688828" y="2254762"/>
            <a:ext cx="865505" cy="372110"/>
          </a:xfrm>
          <a:custGeom>
            <a:avLst/>
            <a:gdLst/>
            <a:ahLst/>
            <a:cxnLst/>
            <a:rect l="l" t="t" r="r" b="b"/>
            <a:pathLst>
              <a:path w="865504" h="372110">
                <a:moveTo>
                  <a:pt x="0" y="92924"/>
                </a:moveTo>
                <a:lnTo>
                  <a:pt x="679171" y="92924"/>
                </a:lnTo>
                <a:lnTo>
                  <a:pt x="679171" y="0"/>
                </a:lnTo>
                <a:lnTo>
                  <a:pt x="865021" y="185849"/>
                </a:lnTo>
                <a:lnTo>
                  <a:pt x="679171" y="371699"/>
                </a:lnTo>
                <a:lnTo>
                  <a:pt x="679171" y="278774"/>
                </a:lnTo>
                <a:lnTo>
                  <a:pt x="0" y="278774"/>
                </a:lnTo>
                <a:lnTo>
                  <a:pt x="0" y="92924"/>
                </a:lnTo>
                <a:close/>
              </a:path>
            </a:pathLst>
          </a:custGeom>
          <a:ln w="9524">
            <a:solidFill>
              <a:srgbClr val="595959"/>
            </a:solidFill>
          </a:ln>
        </p:spPr>
        <p:txBody>
          <a:bodyPr wrap="square" lIns="0" tIns="0" rIns="0" bIns="0" rtlCol="0"/>
          <a:lstStyle/>
          <a:p>
            <a:endParaRPr/>
          </a:p>
        </p:txBody>
      </p:sp>
      <p:sp>
        <p:nvSpPr>
          <p:cNvPr id="8" name="object 8"/>
          <p:cNvSpPr/>
          <p:nvPr/>
        </p:nvSpPr>
        <p:spPr>
          <a:xfrm>
            <a:off x="183649" y="1181199"/>
            <a:ext cx="2378710" cy="2004695"/>
          </a:xfrm>
          <a:custGeom>
            <a:avLst/>
            <a:gdLst/>
            <a:ahLst/>
            <a:cxnLst/>
            <a:rect l="l" t="t" r="r" b="b"/>
            <a:pathLst>
              <a:path w="2378710" h="2004695">
                <a:moveTo>
                  <a:pt x="0" y="0"/>
                </a:moveTo>
                <a:lnTo>
                  <a:pt x="2378099" y="0"/>
                </a:lnTo>
                <a:lnTo>
                  <a:pt x="2378099" y="2004299"/>
                </a:lnTo>
                <a:lnTo>
                  <a:pt x="0" y="2004299"/>
                </a:lnTo>
                <a:lnTo>
                  <a:pt x="0" y="0"/>
                </a:lnTo>
                <a:close/>
              </a:path>
            </a:pathLst>
          </a:custGeom>
          <a:ln w="38099">
            <a:solidFill>
              <a:srgbClr val="78909B"/>
            </a:solidFill>
          </a:ln>
        </p:spPr>
        <p:txBody>
          <a:bodyPr wrap="square" lIns="0" tIns="0" rIns="0" bIns="0" rtlCol="0"/>
          <a:lstStyle/>
          <a:p>
            <a:endParaRPr/>
          </a:p>
        </p:txBody>
      </p:sp>
      <p:sp>
        <p:nvSpPr>
          <p:cNvPr id="9" name="object 9"/>
          <p:cNvSpPr/>
          <p:nvPr/>
        </p:nvSpPr>
        <p:spPr>
          <a:xfrm>
            <a:off x="4083824" y="881199"/>
            <a:ext cx="4291925" cy="1209750"/>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19</a:t>
            </a:fld>
            <a:endParaRPr spc="-5"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826134" y="1814328"/>
            <a:ext cx="412115" cy="291465"/>
          </a:xfrm>
          <a:custGeom>
            <a:avLst/>
            <a:gdLst/>
            <a:ahLst/>
            <a:cxnLst/>
            <a:rect l="l" t="t" r="r" b="b"/>
            <a:pathLst>
              <a:path w="412114" h="291464">
                <a:moveTo>
                  <a:pt x="3423" y="269924"/>
                </a:moveTo>
                <a:lnTo>
                  <a:pt x="0" y="258613"/>
                </a:lnTo>
                <a:lnTo>
                  <a:pt x="49" y="247749"/>
                </a:lnTo>
                <a:lnTo>
                  <a:pt x="7590" y="232916"/>
                </a:lnTo>
                <a:lnTo>
                  <a:pt x="151507" y="162073"/>
                </a:lnTo>
                <a:lnTo>
                  <a:pt x="8483" y="93166"/>
                </a:lnTo>
                <a:lnTo>
                  <a:pt x="6498" y="92273"/>
                </a:lnTo>
                <a:lnTo>
                  <a:pt x="4961" y="91430"/>
                </a:lnTo>
                <a:lnTo>
                  <a:pt x="0" y="66228"/>
                </a:lnTo>
                <a:lnTo>
                  <a:pt x="148" y="63251"/>
                </a:lnTo>
                <a:lnTo>
                  <a:pt x="3423" y="55016"/>
                </a:lnTo>
                <a:lnTo>
                  <a:pt x="4613" y="55215"/>
                </a:lnTo>
                <a:lnTo>
                  <a:pt x="5804" y="55314"/>
                </a:lnTo>
                <a:lnTo>
                  <a:pt x="7243" y="55810"/>
                </a:lnTo>
                <a:lnTo>
                  <a:pt x="8929" y="56703"/>
                </a:lnTo>
                <a:lnTo>
                  <a:pt x="184844" y="145405"/>
                </a:lnTo>
                <a:lnTo>
                  <a:pt x="186332" y="146099"/>
                </a:lnTo>
                <a:lnTo>
                  <a:pt x="187523" y="147935"/>
                </a:lnTo>
                <a:lnTo>
                  <a:pt x="188416" y="150911"/>
                </a:lnTo>
                <a:lnTo>
                  <a:pt x="189408" y="153789"/>
                </a:lnTo>
                <a:lnTo>
                  <a:pt x="189904" y="157757"/>
                </a:lnTo>
                <a:lnTo>
                  <a:pt x="189904" y="165298"/>
                </a:lnTo>
                <a:lnTo>
                  <a:pt x="189755" y="167580"/>
                </a:lnTo>
                <a:lnTo>
                  <a:pt x="189160" y="171648"/>
                </a:lnTo>
                <a:lnTo>
                  <a:pt x="188763" y="173384"/>
                </a:lnTo>
                <a:lnTo>
                  <a:pt x="188267" y="174873"/>
                </a:lnTo>
                <a:lnTo>
                  <a:pt x="187870" y="176361"/>
                </a:lnTo>
                <a:lnTo>
                  <a:pt x="187275" y="177502"/>
                </a:lnTo>
                <a:lnTo>
                  <a:pt x="186481" y="178296"/>
                </a:lnTo>
                <a:lnTo>
                  <a:pt x="185787" y="179089"/>
                </a:lnTo>
                <a:lnTo>
                  <a:pt x="8929" y="268634"/>
                </a:lnTo>
                <a:lnTo>
                  <a:pt x="5804" y="269726"/>
                </a:lnTo>
                <a:lnTo>
                  <a:pt x="3423" y="269924"/>
                </a:lnTo>
                <a:close/>
              </a:path>
              <a:path w="412114" h="291464">
                <a:moveTo>
                  <a:pt x="249088" y="76646"/>
                </a:moveTo>
                <a:lnTo>
                  <a:pt x="243929" y="65533"/>
                </a:lnTo>
                <a:lnTo>
                  <a:pt x="243929" y="59580"/>
                </a:lnTo>
                <a:lnTo>
                  <a:pt x="317003" y="2678"/>
                </a:lnTo>
                <a:lnTo>
                  <a:pt x="317599" y="2282"/>
                </a:lnTo>
                <a:lnTo>
                  <a:pt x="337542" y="0"/>
                </a:lnTo>
                <a:lnTo>
                  <a:pt x="340518" y="148"/>
                </a:lnTo>
                <a:lnTo>
                  <a:pt x="345281" y="744"/>
                </a:lnTo>
                <a:lnTo>
                  <a:pt x="347116" y="1190"/>
                </a:lnTo>
                <a:lnTo>
                  <a:pt x="348406" y="1785"/>
                </a:lnTo>
                <a:lnTo>
                  <a:pt x="349795" y="2282"/>
                </a:lnTo>
                <a:lnTo>
                  <a:pt x="350688" y="2926"/>
                </a:lnTo>
                <a:lnTo>
                  <a:pt x="351085" y="3720"/>
                </a:lnTo>
                <a:lnTo>
                  <a:pt x="351581" y="4514"/>
                </a:lnTo>
                <a:lnTo>
                  <a:pt x="351829" y="5357"/>
                </a:lnTo>
                <a:lnTo>
                  <a:pt x="351829" y="40481"/>
                </a:lnTo>
                <a:lnTo>
                  <a:pt x="313432" y="40481"/>
                </a:lnTo>
                <a:lnTo>
                  <a:pt x="257621" y="73669"/>
                </a:lnTo>
                <a:lnTo>
                  <a:pt x="254744" y="75158"/>
                </a:lnTo>
                <a:lnTo>
                  <a:pt x="252462" y="76051"/>
                </a:lnTo>
                <a:lnTo>
                  <a:pt x="249088" y="76646"/>
                </a:lnTo>
                <a:close/>
              </a:path>
              <a:path w="412114" h="291464">
                <a:moveTo>
                  <a:pt x="351829" y="260151"/>
                </a:moveTo>
                <a:lnTo>
                  <a:pt x="313432" y="260151"/>
                </a:lnTo>
                <a:lnTo>
                  <a:pt x="313432" y="40481"/>
                </a:lnTo>
                <a:lnTo>
                  <a:pt x="351829" y="40481"/>
                </a:lnTo>
                <a:lnTo>
                  <a:pt x="351829" y="260151"/>
                </a:lnTo>
                <a:close/>
              </a:path>
              <a:path w="412114" h="291464">
                <a:moveTo>
                  <a:pt x="405060" y="290958"/>
                </a:moveTo>
                <a:lnTo>
                  <a:pt x="252065" y="290958"/>
                </a:lnTo>
                <a:lnTo>
                  <a:pt x="251073" y="290710"/>
                </a:lnTo>
                <a:lnTo>
                  <a:pt x="245119" y="278556"/>
                </a:lnTo>
                <a:lnTo>
                  <a:pt x="245119" y="273099"/>
                </a:lnTo>
                <a:lnTo>
                  <a:pt x="249882" y="261193"/>
                </a:lnTo>
                <a:lnTo>
                  <a:pt x="250874" y="260498"/>
                </a:lnTo>
                <a:lnTo>
                  <a:pt x="251965" y="260151"/>
                </a:lnTo>
                <a:lnTo>
                  <a:pt x="405259" y="260151"/>
                </a:lnTo>
                <a:lnTo>
                  <a:pt x="406350" y="260498"/>
                </a:lnTo>
                <a:lnTo>
                  <a:pt x="407342" y="261193"/>
                </a:lnTo>
                <a:lnTo>
                  <a:pt x="408433" y="261788"/>
                </a:lnTo>
                <a:lnTo>
                  <a:pt x="409277" y="262731"/>
                </a:lnTo>
                <a:lnTo>
                  <a:pt x="409872" y="264021"/>
                </a:lnTo>
                <a:lnTo>
                  <a:pt x="410567" y="265310"/>
                </a:lnTo>
                <a:lnTo>
                  <a:pt x="411113" y="266948"/>
                </a:lnTo>
                <a:lnTo>
                  <a:pt x="411509" y="268932"/>
                </a:lnTo>
                <a:lnTo>
                  <a:pt x="411906" y="270817"/>
                </a:lnTo>
                <a:lnTo>
                  <a:pt x="412105" y="273099"/>
                </a:lnTo>
                <a:lnTo>
                  <a:pt x="412105" y="278556"/>
                </a:lnTo>
                <a:lnTo>
                  <a:pt x="411856" y="280937"/>
                </a:lnTo>
                <a:lnTo>
                  <a:pt x="411360" y="282922"/>
                </a:lnTo>
                <a:lnTo>
                  <a:pt x="410964" y="284807"/>
                </a:lnTo>
                <a:lnTo>
                  <a:pt x="410368" y="286345"/>
                </a:lnTo>
                <a:lnTo>
                  <a:pt x="409574" y="287535"/>
                </a:lnTo>
                <a:lnTo>
                  <a:pt x="408880" y="288726"/>
                </a:lnTo>
                <a:lnTo>
                  <a:pt x="408036" y="289619"/>
                </a:lnTo>
                <a:lnTo>
                  <a:pt x="407044" y="290214"/>
                </a:lnTo>
                <a:lnTo>
                  <a:pt x="406052" y="290710"/>
                </a:lnTo>
                <a:lnTo>
                  <a:pt x="405060" y="290958"/>
                </a:lnTo>
                <a:close/>
              </a:path>
            </a:pathLst>
          </a:custGeom>
          <a:solidFill>
            <a:srgbClr val="FFFFFF"/>
          </a:solidFill>
        </p:spPr>
        <p:txBody>
          <a:bodyPr wrap="square" lIns="0" tIns="0" rIns="0" bIns="0" rtlCol="0"/>
          <a:lstStyle/>
          <a:p>
            <a:endParaRPr/>
          </a:p>
        </p:txBody>
      </p:sp>
      <p:sp>
        <p:nvSpPr>
          <p:cNvPr id="5" name="object 5"/>
          <p:cNvSpPr/>
          <p:nvPr/>
        </p:nvSpPr>
        <p:spPr>
          <a:xfrm>
            <a:off x="3400536" y="1777120"/>
            <a:ext cx="2756915" cy="409426"/>
          </a:xfrm>
          <a:prstGeom prst="rect">
            <a:avLst/>
          </a:prstGeom>
          <a:blipFill>
            <a:blip r:embed="rId4" cstate="print"/>
            <a:stretch>
              <a:fillRect/>
            </a:stretch>
          </a:blipFill>
        </p:spPr>
        <p:txBody>
          <a:bodyPr wrap="square" lIns="0" tIns="0" rIns="0" bIns="0" rtlCol="0"/>
          <a:lstStyle/>
          <a:p>
            <a:endParaRPr dirty="0"/>
          </a:p>
        </p:txBody>
      </p:sp>
      <p:sp>
        <p:nvSpPr>
          <p:cNvPr id="6" name="object 6"/>
          <p:cNvSpPr/>
          <p:nvPr/>
        </p:nvSpPr>
        <p:spPr>
          <a:xfrm>
            <a:off x="1623566" y="2346686"/>
            <a:ext cx="5733082" cy="392310"/>
          </a:xfrm>
          <a:prstGeom prst="rect">
            <a:avLst/>
          </a:prstGeom>
          <a:blipFill>
            <a:blip r:embed="rId5" cstate="print"/>
            <a:stretch>
              <a:fillRect/>
            </a:stretch>
          </a:blipFill>
        </p:spPr>
        <p:txBody>
          <a:bodyPr wrap="square" lIns="0" tIns="0" rIns="0" bIns="0" rtlCol="0"/>
          <a:lstStyle/>
          <a:p>
            <a:endParaRPr sz="2000" dirty="0"/>
          </a:p>
        </p:txBody>
      </p:sp>
      <p:sp>
        <p:nvSpPr>
          <p:cNvPr id="7" name="object 7"/>
          <p:cNvSpPr/>
          <p:nvPr/>
        </p:nvSpPr>
        <p:spPr>
          <a:xfrm>
            <a:off x="1957610" y="2899136"/>
            <a:ext cx="2097955" cy="315366"/>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201195" y="2897647"/>
            <a:ext cx="2836738" cy="39379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2495736" y="3495341"/>
            <a:ext cx="1102072" cy="271611"/>
          </a:xfrm>
          <a:prstGeom prst="rect">
            <a:avLst/>
          </a:prstGeom>
          <a:blipFill>
            <a:blip r:embed="rId8" cstate="print"/>
            <a:stretch>
              <a:fillRect/>
            </a:stretch>
          </a:blipFill>
        </p:spPr>
        <p:txBody>
          <a:bodyPr wrap="square" lIns="0" tIns="0" rIns="0" bIns="0" rtlCol="0"/>
          <a:lstStyle/>
          <a:p>
            <a:endParaRPr/>
          </a:p>
        </p:txBody>
      </p:sp>
      <p:sp>
        <p:nvSpPr>
          <p:cNvPr id="10" name="object 10"/>
          <p:cNvSpPr/>
          <p:nvPr/>
        </p:nvSpPr>
        <p:spPr>
          <a:xfrm>
            <a:off x="3753929" y="3450097"/>
            <a:ext cx="2710532" cy="316855"/>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3526101" y="1009752"/>
            <a:ext cx="1407244" cy="375195"/>
          </a:xfrm>
          <a:prstGeom prst="rect">
            <a:avLst/>
          </a:prstGeom>
          <a:blipFill>
            <a:blip r:embed="rId10" cstate="print"/>
            <a:stretch>
              <a:fillRect/>
            </a:stretch>
          </a:blipFill>
        </p:spPr>
        <p:txBody>
          <a:bodyPr wrap="square" lIns="0" tIns="0" rIns="0" bIns="0" rtlCol="0"/>
          <a:lstStyle/>
          <a:p>
            <a:endParaRPr/>
          </a:p>
        </p:txBody>
      </p:sp>
      <p:sp>
        <p:nvSpPr>
          <p:cNvPr id="12" name="object 12"/>
          <p:cNvSpPr/>
          <p:nvPr/>
        </p:nvSpPr>
        <p:spPr>
          <a:xfrm>
            <a:off x="3703257" y="935735"/>
            <a:ext cx="482572" cy="482576"/>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2</a:t>
            </a:fld>
            <a:endParaRPr spc="-5"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86991" y="616338"/>
            <a:ext cx="4019280"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507825" y="1152475"/>
            <a:ext cx="4810174"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35500" y="1304650"/>
            <a:ext cx="2216874" cy="175562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2636557" y="2342925"/>
            <a:ext cx="0" cy="195580"/>
          </a:xfrm>
          <a:custGeom>
            <a:avLst/>
            <a:gdLst/>
            <a:ahLst/>
            <a:cxnLst/>
            <a:rect l="l" t="t" r="r" b="b"/>
            <a:pathLst>
              <a:path h="195580">
                <a:moveTo>
                  <a:pt x="0" y="0"/>
                </a:moveTo>
                <a:lnTo>
                  <a:pt x="0" y="195374"/>
                </a:lnTo>
              </a:path>
            </a:pathLst>
          </a:custGeom>
          <a:ln w="21140">
            <a:solidFill>
              <a:srgbClr val="595959"/>
            </a:solidFill>
          </a:ln>
        </p:spPr>
        <p:txBody>
          <a:bodyPr wrap="square" lIns="0" tIns="0" rIns="0" bIns="0" rtlCol="0"/>
          <a:lstStyle/>
          <a:p>
            <a:endParaRPr/>
          </a:p>
        </p:txBody>
      </p:sp>
      <p:sp>
        <p:nvSpPr>
          <p:cNvPr id="6" name="object 6"/>
          <p:cNvSpPr/>
          <p:nvPr/>
        </p:nvSpPr>
        <p:spPr>
          <a:xfrm>
            <a:off x="2653981" y="2347687"/>
            <a:ext cx="23495" cy="186055"/>
          </a:xfrm>
          <a:custGeom>
            <a:avLst/>
            <a:gdLst/>
            <a:ahLst/>
            <a:cxnLst/>
            <a:rect l="l" t="t" r="r" b="b"/>
            <a:pathLst>
              <a:path w="23494" h="186055">
                <a:moveTo>
                  <a:pt x="0" y="0"/>
                </a:moveTo>
                <a:lnTo>
                  <a:pt x="23231" y="0"/>
                </a:lnTo>
                <a:lnTo>
                  <a:pt x="23231" y="185849"/>
                </a:lnTo>
                <a:lnTo>
                  <a:pt x="0" y="185849"/>
                </a:lnTo>
                <a:lnTo>
                  <a:pt x="0" y="0"/>
                </a:lnTo>
                <a:close/>
              </a:path>
            </a:pathLst>
          </a:custGeom>
          <a:ln w="9524">
            <a:solidFill>
              <a:srgbClr val="595959"/>
            </a:solidFill>
          </a:ln>
        </p:spPr>
        <p:txBody>
          <a:bodyPr wrap="square" lIns="0" tIns="0" rIns="0" bIns="0" rtlCol="0"/>
          <a:lstStyle/>
          <a:p>
            <a:endParaRPr/>
          </a:p>
        </p:txBody>
      </p:sp>
      <p:sp>
        <p:nvSpPr>
          <p:cNvPr id="7" name="object 7"/>
          <p:cNvSpPr/>
          <p:nvPr/>
        </p:nvSpPr>
        <p:spPr>
          <a:xfrm>
            <a:off x="2688828" y="2254762"/>
            <a:ext cx="865505" cy="372110"/>
          </a:xfrm>
          <a:custGeom>
            <a:avLst/>
            <a:gdLst/>
            <a:ahLst/>
            <a:cxnLst/>
            <a:rect l="l" t="t" r="r" b="b"/>
            <a:pathLst>
              <a:path w="865504" h="372110">
                <a:moveTo>
                  <a:pt x="0" y="92924"/>
                </a:moveTo>
                <a:lnTo>
                  <a:pt x="679171" y="92924"/>
                </a:lnTo>
                <a:lnTo>
                  <a:pt x="679171" y="0"/>
                </a:lnTo>
                <a:lnTo>
                  <a:pt x="865021" y="185849"/>
                </a:lnTo>
                <a:lnTo>
                  <a:pt x="679171" y="371699"/>
                </a:lnTo>
                <a:lnTo>
                  <a:pt x="679171" y="278774"/>
                </a:lnTo>
                <a:lnTo>
                  <a:pt x="0" y="278774"/>
                </a:lnTo>
                <a:lnTo>
                  <a:pt x="0" y="92924"/>
                </a:lnTo>
                <a:close/>
              </a:path>
            </a:pathLst>
          </a:custGeom>
          <a:ln w="9524">
            <a:solidFill>
              <a:srgbClr val="595959"/>
            </a:solidFill>
          </a:ln>
        </p:spPr>
        <p:txBody>
          <a:bodyPr wrap="square" lIns="0" tIns="0" rIns="0" bIns="0" rtlCol="0"/>
          <a:lstStyle/>
          <a:p>
            <a:endParaRPr/>
          </a:p>
        </p:txBody>
      </p:sp>
      <p:sp>
        <p:nvSpPr>
          <p:cNvPr id="8" name="object 8"/>
          <p:cNvSpPr/>
          <p:nvPr/>
        </p:nvSpPr>
        <p:spPr>
          <a:xfrm>
            <a:off x="183649" y="1181199"/>
            <a:ext cx="2378710" cy="2004695"/>
          </a:xfrm>
          <a:custGeom>
            <a:avLst/>
            <a:gdLst/>
            <a:ahLst/>
            <a:cxnLst/>
            <a:rect l="l" t="t" r="r" b="b"/>
            <a:pathLst>
              <a:path w="2378710" h="2004695">
                <a:moveTo>
                  <a:pt x="0" y="0"/>
                </a:moveTo>
                <a:lnTo>
                  <a:pt x="2378099" y="0"/>
                </a:lnTo>
                <a:lnTo>
                  <a:pt x="2378099" y="2004299"/>
                </a:lnTo>
                <a:lnTo>
                  <a:pt x="0" y="2004299"/>
                </a:lnTo>
                <a:lnTo>
                  <a:pt x="0" y="0"/>
                </a:lnTo>
                <a:close/>
              </a:path>
            </a:pathLst>
          </a:custGeom>
          <a:ln w="38099">
            <a:solidFill>
              <a:srgbClr val="78909B"/>
            </a:solidFill>
          </a:ln>
        </p:spPr>
        <p:txBody>
          <a:bodyPr wrap="square" lIns="0" tIns="0" rIns="0" bIns="0" rtlCol="0"/>
          <a:lstStyle/>
          <a:p>
            <a:endParaRPr/>
          </a:p>
        </p:txBody>
      </p:sp>
      <p:sp>
        <p:nvSpPr>
          <p:cNvPr id="9" name="object 9"/>
          <p:cNvSpPr/>
          <p:nvPr/>
        </p:nvSpPr>
        <p:spPr>
          <a:xfrm>
            <a:off x="3317950" y="2179474"/>
            <a:ext cx="1625174" cy="1280724"/>
          </a:xfrm>
          <a:prstGeom prst="rect">
            <a:avLst/>
          </a:prstGeom>
          <a:blipFill>
            <a:blip r:embed="rId6"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20</a:t>
            </a:fld>
            <a:endParaRPr spc="-5"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161407" y="2066643"/>
            <a:ext cx="2845891" cy="44767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21</a:t>
            </a:fld>
            <a:endParaRPr spc="-5"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2153074"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11581" y="627006"/>
            <a:ext cx="4741559" cy="307925"/>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865340" y="1327549"/>
            <a:ext cx="2539645" cy="236339"/>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321410" y="1708102"/>
            <a:ext cx="3173251" cy="190351"/>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1786008" y="2093990"/>
            <a:ext cx="1354616" cy="210145"/>
          </a:xfrm>
          <a:prstGeom prst="rect">
            <a:avLst/>
          </a:prstGeom>
          <a:blipFill>
            <a:blip r:embed="rId7" cstate="print"/>
            <a:stretch>
              <a:fillRect/>
            </a:stretch>
          </a:blipFill>
        </p:spPr>
        <p:txBody>
          <a:bodyPr wrap="square" lIns="0" tIns="0" rIns="0" bIns="0" rtlCol="0"/>
          <a:lstStyle/>
          <a:p>
            <a:endParaRPr/>
          </a:p>
        </p:txBody>
      </p:sp>
      <p:sp>
        <p:nvSpPr>
          <p:cNvPr id="7" name="object 7"/>
          <p:cNvSpPr/>
          <p:nvPr/>
        </p:nvSpPr>
        <p:spPr>
          <a:xfrm>
            <a:off x="3257157" y="2082530"/>
            <a:ext cx="2712938" cy="272950"/>
          </a:xfrm>
          <a:prstGeom prst="rect">
            <a:avLst/>
          </a:prstGeom>
          <a:blipFill>
            <a:blip r:embed="rId8" cstate="print"/>
            <a:stretch>
              <a:fillRect/>
            </a:stretch>
          </a:blipFill>
        </p:spPr>
        <p:txBody>
          <a:bodyPr wrap="square" lIns="0" tIns="0" rIns="0" bIns="0" rtlCol="0"/>
          <a:lstStyle/>
          <a:p>
            <a:endParaRPr/>
          </a:p>
        </p:txBody>
      </p:sp>
      <p:sp>
        <p:nvSpPr>
          <p:cNvPr id="8" name="object 8"/>
          <p:cNvSpPr/>
          <p:nvPr/>
        </p:nvSpPr>
        <p:spPr>
          <a:xfrm>
            <a:off x="873675" y="2446736"/>
            <a:ext cx="2753859" cy="239762"/>
          </a:xfrm>
          <a:prstGeom prst="rect">
            <a:avLst/>
          </a:prstGeom>
          <a:blipFill>
            <a:blip r:embed="rId9" cstate="print"/>
            <a:stretch>
              <a:fillRect/>
            </a:stretch>
          </a:blipFill>
        </p:spPr>
        <p:txBody>
          <a:bodyPr wrap="square" lIns="0" tIns="0" rIns="0" bIns="0" rtlCol="0"/>
          <a:lstStyle/>
          <a:p>
            <a:endParaRPr/>
          </a:p>
        </p:txBody>
      </p:sp>
      <p:sp>
        <p:nvSpPr>
          <p:cNvPr id="9" name="object 9"/>
          <p:cNvSpPr/>
          <p:nvPr/>
        </p:nvSpPr>
        <p:spPr>
          <a:xfrm>
            <a:off x="1335042" y="2832052"/>
            <a:ext cx="4299160" cy="190351"/>
          </a:xfrm>
          <a:prstGeom prst="rect">
            <a:avLst/>
          </a:prstGeom>
          <a:blipFill>
            <a:blip r:embed="rId10" cstate="print"/>
            <a:stretch>
              <a:fillRect/>
            </a:stretch>
          </a:blipFill>
        </p:spPr>
        <p:txBody>
          <a:bodyPr wrap="square" lIns="0" tIns="0" rIns="0" bIns="0" rtlCol="0"/>
          <a:lstStyle/>
          <a:p>
            <a:endParaRPr/>
          </a:p>
        </p:txBody>
      </p:sp>
      <p:sp>
        <p:nvSpPr>
          <p:cNvPr id="10" name="object 10"/>
          <p:cNvSpPr/>
          <p:nvPr/>
        </p:nvSpPr>
        <p:spPr>
          <a:xfrm>
            <a:off x="1335042" y="3213052"/>
            <a:ext cx="1999305" cy="237083"/>
          </a:xfrm>
          <a:prstGeom prst="rect">
            <a:avLst/>
          </a:prstGeom>
          <a:blipFill>
            <a:blip r:embed="rId11" cstate="print"/>
            <a:stretch>
              <a:fillRect/>
            </a:stretch>
          </a:blipFill>
        </p:spPr>
        <p:txBody>
          <a:bodyPr wrap="square" lIns="0" tIns="0" rIns="0" bIns="0" rtlCol="0"/>
          <a:lstStyle/>
          <a:p>
            <a:endParaRPr/>
          </a:p>
        </p:txBody>
      </p:sp>
      <p:sp>
        <p:nvSpPr>
          <p:cNvPr id="11" name="object 11"/>
          <p:cNvSpPr txBox="1"/>
          <p:nvPr/>
        </p:nvSpPr>
        <p:spPr>
          <a:xfrm>
            <a:off x="444596" y="1235524"/>
            <a:ext cx="1108710" cy="2612390"/>
          </a:xfrm>
          <a:prstGeom prst="rect">
            <a:avLst/>
          </a:prstGeom>
        </p:spPr>
        <p:txBody>
          <a:bodyPr vert="horz" wrap="square" lIns="0" tIns="0" rIns="0" bIns="0" rtlCol="0">
            <a:spAutoFit/>
          </a:bodyPr>
          <a:lstStyle/>
          <a:p>
            <a:pPr marL="12700">
              <a:lnSpc>
                <a:spcPct val="100000"/>
              </a:lnSpc>
            </a:pPr>
            <a:r>
              <a:rPr sz="2200" dirty="0">
                <a:latin typeface="Arial"/>
                <a:cs typeface="Arial"/>
              </a:rPr>
              <a:t>●</a:t>
            </a:r>
          </a:p>
          <a:p>
            <a:pPr algn="ctr">
              <a:lnSpc>
                <a:spcPct val="100000"/>
              </a:lnSpc>
              <a:spcBef>
                <a:spcPts val="359"/>
              </a:spcBef>
            </a:pPr>
            <a:r>
              <a:rPr sz="2200" dirty="0">
                <a:latin typeface="Arial"/>
                <a:cs typeface="Arial"/>
              </a:rPr>
              <a:t>○</a:t>
            </a:r>
          </a:p>
          <a:p>
            <a:pPr marR="5080" algn="r">
              <a:lnSpc>
                <a:spcPct val="100000"/>
              </a:lnSpc>
              <a:spcBef>
                <a:spcPts val="550"/>
              </a:spcBef>
            </a:pPr>
            <a:r>
              <a:rPr sz="2200" dirty="0">
                <a:latin typeface="Arial"/>
                <a:cs typeface="Arial"/>
              </a:rPr>
              <a:t>■</a:t>
            </a:r>
          </a:p>
          <a:p>
            <a:pPr marL="12700">
              <a:lnSpc>
                <a:spcPct val="100000"/>
              </a:lnSpc>
              <a:spcBef>
                <a:spcPts val="15"/>
              </a:spcBef>
            </a:pPr>
            <a:r>
              <a:rPr sz="2200" b="1" dirty="0">
                <a:latin typeface="Arial"/>
                <a:cs typeface="Arial"/>
              </a:rPr>
              <a:t>●</a:t>
            </a:r>
            <a:endParaRPr sz="2200" dirty="0">
              <a:latin typeface="Arial"/>
              <a:cs typeface="Arial"/>
            </a:endParaRPr>
          </a:p>
          <a:p>
            <a:pPr algn="ctr">
              <a:lnSpc>
                <a:spcPct val="100000"/>
              </a:lnSpc>
              <a:spcBef>
                <a:spcPts val="360"/>
              </a:spcBef>
            </a:pPr>
            <a:r>
              <a:rPr sz="2200" dirty="0">
                <a:latin typeface="Arial"/>
                <a:cs typeface="Arial"/>
              </a:rPr>
              <a:t>○</a:t>
            </a:r>
          </a:p>
          <a:p>
            <a:pPr algn="ctr">
              <a:lnSpc>
                <a:spcPct val="100000"/>
              </a:lnSpc>
              <a:spcBef>
                <a:spcPts val="359"/>
              </a:spcBef>
            </a:pPr>
            <a:r>
              <a:rPr sz="2200" b="1" dirty="0">
                <a:latin typeface="Arial"/>
                <a:cs typeface="Arial"/>
              </a:rPr>
              <a:t>○</a:t>
            </a:r>
            <a:endParaRPr sz="2200" dirty="0">
              <a:latin typeface="Arial"/>
              <a:cs typeface="Arial"/>
            </a:endParaRPr>
          </a:p>
          <a:p>
            <a:pPr algn="ctr">
              <a:lnSpc>
                <a:spcPct val="100000"/>
              </a:lnSpc>
              <a:spcBef>
                <a:spcPts val="359"/>
              </a:spcBef>
            </a:pPr>
            <a:r>
              <a:rPr sz="2200" dirty="0">
                <a:latin typeface="Arial"/>
                <a:cs typeface="Arial"/>
              </a:rPr>
              <a:t>○</a:t>
            </a:r>
          </a:p>
        </p:txBody>
      </p:sp>
      <p:sp>
        <p:nvSpPr>
          <p:cNvPr id="12" name="object 12"/>
          <p:cNvSpPr/>
          <p:nvPr/>
        </p:nvSpPr>
        <p:spPr>
          <a:xfrm>
            <a:off x="1334744" y="3593011"/>
            <a:ext cx="2838608" cy="238125"/>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405461" y="4717177"/>
            <a:ext cx="2713640" cy="93711"/>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447977" y="4803795"/>
            <a:ext cx="2670810" cy="0"/>
          </a:xfrm>
          <a:custGeom>
            <a:avLst/>
            <a:gdLst/>
            <a:ahLst/>
            <a:cxnLst/>
            <a:rect l="l" t="t" r="r" b="b"/>
            <a:pathLst>
              <a:path w="2670810">
                <a:moveTo>
                  <a:pt x="0" y="0"/>
                </a:moveTo>
                <a:lnTo>
                  <a:pt x="2670639" y="0"/>
                </a:lnTo>
              </a:path>
            </a:pathLst>
          </a:custGeom>
          <a:ln w="6647">
            <a:solidFill>
              <a:srgbClr val="0097A7"/>
            </a:solidFill>
          </a:ln>
        </p:spPr>
        <p:txBody>
          <a:bodyPr wrap="square" lIns="0" tIns="0" rIns="0" bIns="0" rtlCol="0"/>
          <a:lstStyle/>
          <a:p>
            <a:endParaRPr/>
          </a:p>
        </p:txBody>
      </p:sp>
      <p:sp>
        <p:nvSpPr>
          <p:cNvPr id="15" name="object 15"/>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20</a:t>
            </a:r>
            <a:endParaRPr sz="1000">
              <a:latin typeface="Arial"/>
              <a:cs typeface="Aria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429619" y="955396"/>
            <a:ext cx="4291310" cy="521791"/>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396303" y="1699239"/>
            <a:ext cx="358140" cy="407670"/>
          </a:xfrm>
          <a:custGeom>
            <a:avLst/>
            <a:gdLst/>
            <a:ahLst/>
            <a:cxnLst/>
            <a:rect l="l" t="t" r="r" b="b"/>
            <a:pathLst>
              <a:path w="358139" h="407669">
                <a:moveTo>
                  <a:pt x="137717" y="407669"/>
                </a:moveTo>
                <a:lnTo>
                  <a:pt x="118667" y="407669"/>
                </a:lnTo>
                <a:lnTo>
                  <a:pt x="92352" y="404812"/>
                </a:lnTo>
                <a:lnTo>
                  <a:pt x="54289" y="392429"/>
                </a:lnTo>
                <a:lnTo>
                  <a:pt x="20608" y="364807"/>
                </a:lnTo>
                <a:lnTo>
                  <a:pt x="12729" y="352424"/>
                </a:lnTo>
                <a:lnTo>
                  <a:pt x="9455" y="346709"/>
                </a:lnTo>
                <a:lnTo>
                  <a:pt x="199" y="309562"/>
                </a:lnTo>
                <a:lnTo>
                  <a:pt x="0" y="299084"/>
                </a:lnTo>
                <a:lnTo>
                  <a:pt x="209" y="293369"/>
                </a:lnTo>
                <a:lnTo>
                  <a:pt x="10124" y="255269"/>
                </a:lnTo>
                <a:lnTo>
                  <a:pt x="35937" y="220979"/>
                </a:lnTo>
                <a:lnTo>
                  <a:pt x="60168" y="201929"/>
                </a:lnTo>
                <a:lnTo>
                  <a:pt x="69832" y="195262"/>
                </a:lnTo>
                <a:lnTo>
                  <a:pt x="80297" y="188594"/>
                </a:lnTo>
                <a:lnTo>
                  <a:pt x="74558" y="180974"/>
                </a:lnTo>
                <a:lnTo>
                  <a:pt x="69246" y="173354"/>
                </a:lnTo>
                <a:lnTo>
                  <a:pt x="64363" y="165734"/>
                </a:lnTo>
                <a:lnTo>
                  <a:pt x="59907" y="159067"/>
                </a:lnTo>
                <a:lnTo>
                  <a:pt x="55852" y="153352"/>
                </a:lnTo>
                <a:lnTo>
                  <a:pt x="52168" y="146684"/>
                </a:lnTo>
                <a:lnTo>
                  <a:pt x="36442" y="106679"/>
                </a:lnTo>
                <a:lnTo>
                  <a:pt x="35648" y="100012"/>
                </a:lnTo>
                <a:lnTo>
                  <a:pt x="35735" y="90487"/>
                </a:lnTo>
                <a:lnTo>
                  <a:pt x="45499" y="49529"/>
                </a:lnTo>
                <a:lnTo>
                  <a:pt x="77804" y="16192"/>
                </a:lnTo>
                <a:lnTo>
                  <a:pt x="121597" y="952"/>
                </a:lnTo>
                <a:lnTo>
                  <a:pt x="135345" y="0"/>
                </a:lnTo>
                <a:lnTo>
                  <a:pt x="162906" y="0"/>
                </a:lnTo>
                <a:lnTo>
                  <a:pt x="204829" y="8572"/>
                </a:lnTo>
                <a:lnTo>
                  <a:pt x="238575" y="32384"/>
                </a:lnTo>
                <a:lnTo>
                  <a:pt x="243396" y="40004"/>
                </a:lnTo>
                <a:lnTo>
                  <a:pt x="138200" y="40004"/>
                </a:lnTo>
                <a:lnTo>
                  <a:pt x="131233" y="40957"/>
                </a:lnTo>
                <a:lnTo>
                  <a:pt x="96618" y="59054"/>
                </a:lnTo>
                <a:lnTo>
                  <a:pt x="87738" y="82867"/>
                </a:lnTo>
                <a:lnTo>
                  <a:pt x="87738" y="94297"/>
                </a:lnTo>
                <a:lnTo>
                  <a:pt x="103663" y="135254"/>
                </a:lnTo>
                <a:lnTo>
                  <a:pt x="108128" y="141922"/>
                </a:lnTo>
                <a:lnTo>
                  <a:pt x="111635" y="147637"/>
                </a:lnTo>
                <a:lnTo>
                  <a:pt x="115458" y="153352"/>
                </a:lnTo>
                <a:lnTo>
                  <a:pt x="119597" y="159067"/>
                </a:lnTo>
                <a:lnTo>
                  <a:pt x="124052" y="165734"/>
                </a:lnTo>
                <a:lnTo>
                  <a:pt x="198457" y="165734"/>
                </a:lnTo>
                <a:lnTo>
                  <a:pt x="197127" y="166687"/>
                </a:lnTo>
                <a:lnTo>
                  <a:pt x="186867" y="173354"/>
                </a:lnTo>
                <a:lnTo>
                  <a:pt x="175584" y="180974"/>
                </a:lnTo>
                <a:lnTo>
                  <a:pt x="163278" y="187642"/>
                </a:lnTo>
                <a:lnTo>
                  <a:pt x="149948" y="195262"/>
                </a:lnTo>
                <a:lnTo>
                  <a:pt x="155120" y="201929"/>
                </a:lnTo>
                <a:lnTo>
                  <a:pt x="160515" y="207644"/>
                </a:lnTo>
                <a:lnTo>
                  <a:pt x="166134" y="214312"/>
                </a:lnTo>
                <a:lnTo>
                  <a:pt x="170306" y="219074"/>
                </a:lnTo>
                <a:lnTo>
                  <a:pt x="105598" y="219074"/>
                </a:lnTo>
                <a:lnTo>
                  <a:pt x="98463" y="223837"/>
                </a:lnTo>
                <a:lnTo>
                  <a:pt x="68738" y="250507"/>
                </a:lnTo>
                <a:lnTo>
                  <a:pt x="53210" y="288607"/>
                </a:lnTo>
                <a:lnTo>
                  <a:pt x="53292" y="298132"/>
                </a:lnTo>
                <a:lnTo>
                  <a:pt x="64856" y="336232"/>
                </a:lnTo>
                <a:lnTo>
                  <a:pt x="99049" y="360997"/>
                </a:lnTo>
                <a:lnTo>
                  <a:pt x="134173" y="366712"/>
                </a:lnTo>
                <a:lnTo>
                  <a:pt x="247198" y="366712"/>
                </a:lnTo>
                <a:lnTo>
                  <a:pt x="240696" y="371474"/>
                </a:lnTo>
                <a:lnTo>
                  <a:pt x="234027" y="376237"/>
                </a:lnTo>
                <a:lnTo>
                  <a:pt x="227190" y="380047"/>
                </a:lnTo>
                <a:lnTo>
                  <a:pt x="220158" y="384809"/>
                </a:lnTo>
                <a:lnTo>
                  <a:pt x="212903" y="388619"/>
                </a:lnTo>
                <a:lnTo>
                  <a:pt x="205424" y="391477"/>
                </a:lnTo>
                <a:lnTo>
                  <a:pt x="197722" y="395287"/>
                </a:lnTo>
                <a:lnTo>
                  <a:pt x="189816" y="398144"/>
                </a:lnTo>
                <a:lnTo>
                  <a:pt x="181723" y="400049"/>
                </a:lnTo>
                <a:lnTo>
                  <a:pt x="173445" y="402907"/>
                </a:lnTo>
                <a:lnTo>
                  <a:pt x="164980" y="404812"/>
                </a:lnTo>
                <a:lnTo>
                  <a:pt x="137717" y="407669"/>
                </a:lnTo>
                <a:close/>
              </a:path>
              <a:path w="358139" h="407669">
                <a:moveTo>
                  <a:pt x="198457" y="165734"/>
                </a:moveTo>
                <a:lnTo>
                  <a:pt x="124052" y="165734"/>
                </a:lnTo>
                <a:lnTo>
                  <a:pt x="134480" y="159067"/>
                </a:lnTo>
                <a:lnTo>
                  <a:pt x="144033" y="153352"/>
                </a:lnTo>
                <a:lnTo>
                  <a:pt x="152711" y="147637"/>
                </a:lnTo>
                <a:lnTo>
                  <a:pt x="160515" y="142874"/>
                </a:lnTo>
                <a:lnTo>
                  <a:pt x="167519" y="138112"/>
                </a:lnTo>
                <a:lnTo>
                  <a:pt x="173798" y="132397"/>
                </a:lnTo>
                <a:lnTo>
                  <a:pt x="179351" y="127634"/>
                </a:lnTo>
                <a:lnTo>
                  <a:pt x="184179" y="122872"/>
                </a:lnTo>
                <a:lnTo>
                  <a:pt x="190132" y="117157"/>
                </a:lnTo>
                <a:lnTo>
                  <a:pt x="194448" y="110489"/>
                </a:lnTo>
                <a:lnTo>
                  <a:pt x="199806" y="98107"/>
                </a:lnTo>
                <a:lnTo>
                  <a:pt x="201145" y="90487"/>
                </a:lnTo>
                <a:lnTo>
                  <a:pt x="201145" y="78104"/>
                </a:lnTo>
                <a:lnTo>
                  <a:pt x="177730" y="45719"/>
                </a:lnTo>
                <a:lnTo>
                  <a:pt x="155505" y="40004"/>
                </a:lnTo>
                <a:lnTo>
                  <a:pt x="243396" y="40004"/>
                </a:lnTo>
                <a:lnTo>
                  <a:pt x="252938" y="79057"/>
                </a:lnTo>
                <a:lnTo>
                  <a:pt x="252584" y="87629"/>
                </a:lnTo>
                <a:lnTo>
                  <a:pt x="239915" y="125729"/>
                </a:lnTo>
                <a:lnTo>
                  <a:pt x="206438" y="160019"/>
                </a:lnTo>
                <a:lnTo>
                  <a:pt x="198457" y="165734"/>
                </a:lnTo>
                <a:close/>
              </a:path>
              <a:path w="358139" h="407669">
                <a:moveTo>
                  <a:pt x="302618" y="299084"/>
                </a:moveTo>
                <a:lnTo>
                  <a:pt x="249961" y="299084"/>
                </a:lnTo>
                <a:lnTo>
                  <a:pt x="253930" y="293369"/>
                </a:lnTo>
                <a:lnTo>
                  <a:pt x="257502" y="287654"/>
                </a:lnTo>
                <a:lnTo>
                  <a:pt x="271392" y="251459"/>
                </a:lnTo>
                <a:lnTo>
                  <a:pt x="276155" y="219074"/>
                </a:lnTo>
                <a:lnTo>
                  <a:pt x="276155" y="198119"/>
                </a:lnTo>
                <a:lnTo>
                  <a:pt x="276502" y="197167"/>
                </a:lnTo>
                <a:lnTo>
                  <a:pt x="290690" y="189547"/>
                </a:lnTo>
                <a:lnTo>
                  <a:pt x="307756" y="189547"/>
                </a:lnTo>
                <a:lnTo>
                  <a:pt x="313907" y="190499"/>
                </a:lnTo>
                <a:lnTo>
                  <a:pt x="316437" y="190499"/>
                </a:lnTo>
                <a:lnTo>
                  <a:pt x="320406" y="192404"/>
                </a:lnTo>
                <a:lnTo>
                  <a:pt x="321845" y="193357"/>
                </a:lnTo>
                <a:lnTo>
                  <a:pt x="323631" y="196214"/>
                </a:lnTo>
                <a:lnTo>
                  <a:pt x="324077" y="198119"/>
                </a:lnTo>
                <a:lnTo>
                  <a:pt x="324077" y="208597"/>
                </a:lnTo>
                <a:lnTo>
                  <a:pt x="319706" y="248602"/>
                </a:lnTo>
                <a:lnTo>
                  <a:pt x="308004" y="287654"/>
                </a:lnTo>
                <a:lnTo>
                  <a:pt x="304804" y="294322"/>
                </a:lnTo>
                <a:lnTo>
                  <a:pt x="302618" y="299084"/>
                </a:lnTo>
                <a:close/>
              </a:path>
              <a:path w="358139" h="407669">
                <a:moveTo>
                  <a:pt x="247198" y="366712"/>
                </a:moveTo>
                <a:lnTo>
                  <a:pt x="142309" y="366712"/>
                </a:lnTo>
                <a:lnTo>
                  <a:pt x="150246" y="365759"/>
                </a:lnTo>
                <a:lnTo>
                  <a:pt x="165724" y="361949"/>
                </a:lnTo>
                <a:lnTo>
                  <a:pt x="173116" y="360044"/>
                </a:lnTo>
                <a:lnTo>
                  <a:pt x="187205" y="354329"/>
                </a:lnTo>
                <a:lnTo>
                  <a:pt x="193902" y="350519"/>
                </a:lnTo>
                <a:lnTo>
                  <a:pt x="206602" y="341947"/>
                </a:lnTo>
                <a:lnTo>
                  <a:pt x="212456" y="338137"/>
                </a:lnTo>
                <a:lnTo>
                  <a:pt x="217814" y="333374"/>
                </a:lnTo>
                <a:lnTo>
                  <a:pt x="202373" y="320039"/>
                </a:lnTo>
                <a:lnTo>
                  <a:pt x="194681" y="312419"/>
                </a:lnTo>
                <a:lnTo>
                  <a:pt x="187007" y="305752"/>
                </a:lnTo>
                <a:lnTo>
                  <a:pt x="179407" y="298132"/>
                </a:lnTo>
                <a:lnTo>
                  <a:pt x="171938" y="291464"/>
                </a:lnTo>
                <a:lnTo>
                  <a:pt x="164599" y="283844"/>
                </a:lnTo>
                <a:lnTo>
                  <a:pt x="157390" y="276224"/>
                </a:lnTo>
                <a:lnTo>
                  <a:pt x="150311" y="269557"/>
                </a:lnTo>
                <a:lnTo>
                  <a:pt x="143363" y="261937"/>
                </a:lnTo>
                <a:lnTo>
                  <a:pt x="136545" y="255269"/>
                </a:lnTo>
                <a:lnTo>
                  <a:pt x="129857" y="247649"/>
                </a:lnTo>
                <a:lnTo>
                  <a:pt x="123373" y="240029"/>
                </a:lnTo>
                <a:lnTo>
                  <a:pt x="117169" y="233362"/>
                </a:lnTo>
                <a:lnTo>
                  <a:pt x="111244" y="226694"/>
                </a:lnTo>
                <a:lnTo>
                  <a:pt x="105598" y="219074"/>
                </a:lnTo>
                <a:lnTo>
                  <a:pt x="170306" y="219074"/>
                </a:lnTo>
                <a:lnTo>
                  <a:pt x="171975" y="220979"/>
                </a:lnTo>
                <a:lnTo>
                  <a:pt x="177993" y="227647"/>
                </a:lnTo>
                <a:lnTo>
                  <a:pt x="209926" y="260984"/>
                </a:lnTo>
                <a:lnTo>
                  <a:pt x="223321" y="273367"/>
                </a:lnTo>
                <a:lnTo>
                  <a:pt x="236752" y="286702"/>
                </a:lnTo>
                <a:lnTo>
                  <a:pt x="243385" y="292417"/>
                </a:lnTo>
                <a:lnTo>
                  <a:pt x="249961" y="299084"/>
                </a:lnTo>
                <a:lnTo>
                  <a:pt x="302618" y="299084"/>
                </a:lnTo>
                <a:lnTo>
                  <a:pt x="301307" y="301942"/>
                </a:lnTo>
                <a:lnTo>
                  <a:pt x="297558" y="308609"/>
                </a:lnTo>
                <a:lnTo>
                  <a:pt x="293605" y="315277"/>
                </a:lnTo>
                <a:lnTo>
                  <a:pt x="289447" y="320992"/>
                </a:lnTo>
                <a:lnTo>
                  <a:pt x="285084" y="327659"/>
                </a:lnTo>
                <a:lnTo>
                  <a:pt x="291568" y="332422"/>
                </a:lnTo>
                <a:lnTo>
                  <a:pt x="297623" y="337184"/>
                </a:lnTo>
                <a:lnTo>
                  <a:pt x="303251" y="341947"/>
                </a:lnTo>
                <a:lnTo>
                  <a:pt x="308450" y="345757"/>
                </a:lnTo>
                <a:lnTo>
                  <a:pt x="315098" y="350519"/>
                </a:lnTo>
                <a:lnTo>
                  <a:pt x="320753" y="354329"/>
                </a:lnTo>
                <a:lnTo>
                  <a:pt x="330080" y="360044"/>
                </a:lnTo>
                <a:lnTo>
                  <a:pt x="333950" y="361949"/>
                </a:lnTo>
                <a:lnTo>
                  <a:pt x="253533" y="361949"/>
                </a:lnTo>
                <a:lnTo>
                  <a:pt x="247198" y="366712"/>
                </a:lnTo>
                <a:close/>
              </a:path>
              <a:path w="358139" h="407669">
                <a:moveTo>
                  <a:pt x="344417" y="407669"/>
                </a:moveTo>
                <a:lnTo>
                  <a:pt x="331122" y="407669"/>
                </a:lnTo>
                <a:lnTo>
                  <a:pt x="326756" y="406717"/>
                </a:lnTo>
                <a:lnTo>
                  <a:pt x="317231" y="403859"/>
                </a:lnTo>
                <a:lnTo>
                  <a:pt x="311675" y="401954"/>
                </a:lnTo>
                <a:lnTo>
                  <a:pt x="305325" y="398144"/>
                </a:lnTo>
                <a:lnTo>
                  <a:pt x="300367" y="395287"/>
                </a:lnTo>
                <a:lnTo>
                  <a:pt x="295019" y="392429"/>
                </a:lnTo>
                <a:lnTo>
                  <a:pt x="289280" y="388619"/>
                </a:lnTo>
                <a:lnTo>
                  <a:pt x="283150" y="383857"/>
                </a:lnTo>
                <a:lnTo>
                  <a:pt x="276555" y="379094"/>
                </a:lnTo>
                <a:lnTo>
                  <a:pt x="269420" y="374332"/>
                </a:lnTo>
                <a:lnTo>
                  <a:pt x="261746" y="367664"/>
                </a:lnTo>
                <a:lnTo>
                  <a:pt x="253533" y="361949"/>
                </a:lnTo>
                <a:lnTo>
                  <a:pt x="333950" y="361949"/>
                </a:lnTo>
                <a:lnTo>
                  <a:pt x="340101" y="364807"/>
                </a:lnTo>
                <a:lnTo>
                  <a:pt x="353496" y="364807"/>
                </a:lnTo>
                <a:lnTo>
                  <a:pt x="355679" y="366712"/>
                </a:lnTo>
                <a:lnTo>
                  <a:pt x="356522" y="367664"/>
                </a:lnTo>
                <a:lnTo>
                  <a:pt x="357713" y="372427"/>
                </a:lnTo>
                <a:lnTo>
                  <a:pt x="357936" y="375284"/>
                </a:lnTo>
                <a:lnTo>
                  <a:pt x="357845" y="391477"/>
                </a:lnTo>
                <a:lnTo>
                  <a:pt x="350767" y="405764"/>
                </a:lnTo>
                <a:lnTo>
                  <a:pt x="344417" y="407669"/>
                </a:lnTo>
                <a:close/>
              </a:path>
            </a:pathLst>
          </a:custGeom>
          <a:solidFill>
            <a:srgbClr val="FFFFFF"/>
          </a:solidFill>
        </p:spPr>
        <p:txBody>
          <a:bodyPr wrap="square" lIns="0" tIns="0" rIns="0" bIns="0" rtlCol="0"/>
          <a:lstStyle/>
          <a:p>
            <a:endParaRPr/>
          </a:p>
        </p:txBody>
      </p:sp>
      <p:sp>
        <p:nvSpPr>
          <p:cNvPr id="6" name="object 6"/>
          <p:cNvSpPr/>
          <p:nvPr/>
        </p:nvSpPr>
        <p:spPr>
          <a:xfrm>
            <a:off x="1891456" y="2422246"/>
            <a:ext cx="5394722" cy="522089"/>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23</a:t>
            </a:fld>
            <a:endParaRPr spc="-5"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3108"/>
            <a:ext cx="6408780" cy="301823"/>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886889" y="1517198"/>
            <a:ext cx="352425" cy="283845"/>
          </a:xfrm>
          <a:custGeom>
            <a:avLst/>
            <a:gdLst/>
            <a:ahLst/>
            <a:cxnLst/>
            <a:rect l="l" t="t" r="r" b="b"/>
            <a:pathLst>
              <a:path w="352425" h="283844">
                <a:moveTo>
                  <a:pt x="0" y="141749"/>
                </a:moveTo>
                <a:lnTo>
                  <a:pt x="0" y="141580"/>
                </a:lnTo>
                <a:lnTo>
                  <a:pt x="6334" y="103937"/>
                </a:lnTo>
                <a:lnTo>
                  <a:pt x="24059" y="70183"/>
                </a:lnTo>
                <a:lnTo>
                  <a:pt x="50341" y="42523"/>
                </a:lnTo>
                <a:lnTo>
                  <a:pt x="82322" y="21748"/>
                </a:lnTo>
                <a:lnTo>
                  <a:pt x="117850" y="7938"/>
                </a:lnTo>
                <a:lnTo>
                  <a:pt x="155329" y="975"/>
                </a:lnTo>
                <a:lnTo>
                  <a:pt x="176099" y="0"/>
                </a:lnTo>
                <a:lnTo>
                  <a:pt x="214068" y="3303"/>
                </a:lnTo>
                <a:lnTo>
                  <a:pt x="250884" y="13379"/>
                </a:lnTo>
                <a:lnTo>
                  <a:pt x="285071" y="30391"/>
                </a:lnTo>
                <a:lnTo>
                  <a:pt x="314746" y="54343"/>
                </a:lnTo>
                <a:lnTo>
                  <a:pt x="337499" y="84962"/>
                </a:lnTo>
                <a:lnTo>
                  <a:pt x="350300" y="120855"/>
                </a:lnTo>
                <a:lnTo>
                  <a:pt x="352199" y="141749"/>
                </a:lnTo>
                <a:lnTo>
                  <a:pt x="345918" y="179406"/>
                </a:lnTo>
                <a:lnTo>
                  <a:pt x="328239" y="213180"/>
                </a:lnTo>
                <a:lnTo>
                  <a:pt x="301995" y="240864"/>
                </a:lnTo>
                <a:lnTo>
                  <a:pt x="270043" y="261666"/>
                </a:lnTo>
                <a:lnTo>
                  <a:pt x="234538" y="275508"/>
                </a:lnTo>
                <a:lnTo>
                  <a:pt x="197074" y="282504"/>
                </a:lnTo>
                <a:lnTo>
                  <a:pt x="176099" y="283499"/>
                </a:lnTo>
                <a:lnTo>
                  <a:pt x="138131" y="280196"/>
                </a:lnTo>
                <a:lnTo>
                  <a:pt x="101315" y="270120"/>
                </a:lnTo>
                <a:lnTo>
                  <a:pt x="67128" y="253108"/>
                </a:lnTo>
                <a:lnTo>
                  <a:pt x="37453" y="229156"/>
                </a:lnTo>
                <a:lnTo>
                  <a:pt x="14700" y="198537"/>
                </a:lnTo>
                <a:lnTo>
                  <a:pt x="1899" y="162644"/>
                </a:lnTo>
                <a:lnTo>
                  <a:pt x="0" y="141834"/>
                </a:lnTo>
                <a:close/>
              </a:path>
            </a:pathLst>
          </a:custGeom>
          <a:ln w="9524">
            <a:solidFill>
              <a:srgbClr val="000000"/>
            </a:solidFill>
          </a:ln>
        </p:spPr>
        <p:txBody>
          <a:bodyPr wrap="square" lIns="0" tIns="0" rIns="0" bIns="0" rtlCol="0"/>
          <a:lstStyle/>
          <a:p>
            <a:endParaRPr/>
          </a:p>
        </p:txBody>
      </p:sp>
      <p:sp>
        <p:nvSpPr>
          <p:cNvPr id="4" name="object 4"/>
          <p:cNvSpPr/>
          <p:nvPr/>
        </p:nvSpPr>
        <p:spPr>
          <a:xfrm>
            <a:off x="4388447" y="2259071"/>
            <a:ext cx="352425" cy="283845"/>
          </a:xfrm>
          <a:custGeom>
            <a:avLst/>
            <a:gdLst/>
            <a:ahLst/>
            <a:cxnLst/>
            <a:rect l="l" t="t" r="r" b="b"/>
            <a:pathLst>
              <a:path w="352425" h="283844">
                <a:moveTo>
                  <a:pt x="0" y="141749"/>
                </a:moveTo>
                <a:lnTo>
                  <a:pt x="0" y="141580"/>
                </a:lnTo>
                <a:lnTo>
                  <a:pt x="6335" y="103937"/>
                </a:lnTo>
                <a:lnTo>
                  <a:pt x="24059" y="70183"/>
                </a:lnTo>
                <a:lnTo>
                  <a:pt x="50341" y="42523"/>
                </a:lnTo>
                <a:lnTo>
                  <a:pt x="82322" y="21748"/>
                </a:lnTo>
                <a:lnTo>
                  <a:pt x="117850" y="7938"/>
                </a:lnTo>
                <a:lnTo>
                  <a:pt x="155329" y="975"/>
                </a:lnTo>
                <a:lnTo>
                  <a:pt x="176099" y="0"/>
                </a:lnTo>
                <a:lnTo>
                  <a:pt x="214068" y="3303"/>
                </a:lnTo>
                <a:lnTo>
                  <a:pt x="250884" y="13379"/>
                </a:lnTo>
                <a:lnTo>
                  <a:pt x="285071" y="30391"/>
                </a:lnTo>
                <a:lnTo>
                  <a:pt x="314746" y="54343"/>
                </a:lnTo>
                <a:lnTo>
                  <a:pt x="337499" y="84962"/>
                </a:lnTo>
                <a:lnTo>
                  <a:pt x="350300" y="120855"/>
                </a:lnTo>
                <a:lnTo>
                  <a:pt x="352199" y="141749"/>
                </a:lnTo>
                <a:lnTo>
                  <a:pt x="345918" y="179406"/>
                </a:lnTo>
                <a:lnTo>
                  <a:pt x="328239" y="213180"/>
                </a:lnTo>
                <a:lnTo>
                  <a:pt x="301995" y="240864"/>
                </a:lnTo>
                <a:lnTo>
                  <a:pt x="270043" y="261666"/>
                </a:lnTo>
                <a:lnTo>
                  <a:pt x="234538" y="275508"/>
                </a:lnTo>
                <a:lnTo>
                  <a:pt x="197074" y="282504"/>
                </a:lnTo>
                <a:lnTo>
                  <a:pt x="176099" y="283499"/>
                </a:lnTo>
                <a:lnTo>
                  <a:pt x="138131" y="280196"/>
                </a:lnTo>
                <a:lnTo>
                  <a:pt x="101315" y="270120"/>
                </a:lnTo>
                <a:lnTo>
                  <a:pt x="67128" y="253108"/>
                </a:lnTo>
                <a:lnTo>
                  <a:pt x="37454" y="229156"/>
                </a:lnTo>
                <a:lnTo>
                  <a:pt x="14700" y="198537"/>
                </a:lnTo>
                <a:lnTo>
                  <a:pt x="1899" y="162644"/>
                </a:lnTo>
                <a:lnTo>
                  <a:pt x="0" y="141834"/>
                </a:lnTo>
                <a:close/>
              </a:path>
            </a:pathLst>
          </a:custGeom>
          <a:ln w="9524">
            <a:solidFill>
              <a:srgbClr val="000000"/>
            </a:solidFill>
          </a:ln>
        </p:spPr>
        <p:txBody>
          <a:bodyPr wrap="square" lIns="0" tIns="0" rIns="0" bIns="0" rtlCol="0"/>
          <a:lstStyle/>
          <a:p>
            <a:endParaRPr/>
          </a:p>
        </p:txBody>
      </p:sp>
      <p:sp>
        <p:nvSpPr>
          <p:cNvPr id="5" name="object 5"/>
          <p:cNvSpPr/>
          <p:nvPr/>
        </p:nvSpPr>
        <p:spPr>
          <a:xfrm>
            <a:off x="4187511" y="1759180"/>
            <a:ext cx="377190" cy="500380"/>
          </a:xfrm>
          <a:custGeom>
            <a:avLst/>
            <a:gdLst/>
            <a:ahLst/>
            <a:cxnLst/>
            <a:rect l="l" t="t" r="r" b="b"/>
            <a:pathLst>
              <a:path w="377189" h="500380">
                <a:moveTo>
                  <a:pt x="0" y="0"/>
                </a:moveTo>
                <a:lnTo>
                  <a:pt x="377099" y="499799"/>
                </a:lnTo>
              </a:path>
            </a:pathLst>
          </a:custGeom>
          <a:ln w="9524">
            <a:solidFill>
              <a:srgbClr val="000000"/>
            </a:solidFill>
          </a:ln>
        </p:spPr>
        <p:txBody>
          <a:bodyPr wrap="square" lIns="0" tIns="0" rIns="0" bIns="0" rtlCol="0"/>
          <a:lstStyle/>
          <a:p>
            <a:endParaRPr/>
          </a:p>
        </p:txBody>
      </p:sp>
      <p:sp>
        <p:nvSpPr>
          <p:cNvPr id="6" name="object 6"/>
          <p:cNvSpPr/>
          <p:nvPr/>
        </p:nvSpPr>
        <p:spPr>
          <a:xfrm>
            <a:off x="3886826" y="2501054"/>
            <a:ext cx="553720" cy="560705"/>
          </a:xfrm>
          <a:custGeom>
            <a:avLst/>
            <a:gdLst/>
            <a:ahLst/>
            <a:cxnLst/>
            <a:rect l="l" t="t" r="r" b="b"/>
            <a:pathLst>
              <a:path w="553720" h="560705">
                <a:moveTo>
                  <a:pt x="553199" y="0"/>
                </a:moveTo>
                <a:lnTo>
                  <a:pt x="0" y="560699"/>
                </a:lnTo>
              </a:path>
            </a:pathLst>
          </a:custGeom>
          <a:ln w="9524">
            <a:solidFill>
              <a:srgbClr val="000000"/>
            </a:solidFill>
          </a:ln>
        </p:spPr>
        <p:txBody>
          <a:bodyPr wrap="square" lIns="0" tIns="0" rIns="0" bIns="0" rtlCol="0"/>
          <a:lstStyle/>
          <a:p>
            <a:endParaRPr/>
          </a:p>
        </p:txBody>
      </p:sp>
      <p:sp>
        <p:nvSpPr>
          <p:cNvPr id="7" name="object 7"/>
          <p:cNvSpPr/>
          <p:nvPr/>
        </p:nvSpPr>
        <p:spPr>
          <a:xfrm>
            <a:off x="4564547" y="2542571"/>
            <a:ext cx="52069" cy="477520"/>
          </a:xfrm>
          <a:custGeom>
            <a:avLst/>
            <a:gdLst/>
            <a:ahLst/>
            <a:cxnLst/>
            <a:rect l="l" t="t" r="r" b="b"/>
            <a:pathLst>
              <a:path w="52070" h="477519">
                <a:moveTo>
                  <a:pt x="0" y="0"/>
                </a:moveTo>
                <a:lnTo>
                  <a:pt x="51599" y="477299"/>
                </a:lnTo>
              </a:path>
            </a:pathLst>
          </a:custGeom>
          <a:ln w="9524">
            <a:solidFill>
              <a:srgbClr val="000000"/>
            </a:solidFill>
          </a:ln>
        </p:spPr>
        <p:txBody>
          <a:bodyPr wrap="square" lIns="0" tIns="0" rIns="0" bIns="0" rtlCol="0"/>
          <a:lstStyle/>
          <a:p>
            <a:endParaRPr/>
          </a:p>
        </p:txBody>
      </p:sp>
      <p:sp>
        <p:nvSpPr>
          <p:cNvPr id="8" name="object 8"/>
          <p:cNvSpPr/>
          <p:nvPr/>
        </p:nvSpPr>
        <p:spPr>
          <a:xfrm>
            <a:off x="4689069" y="2501054"/>
            <a:ext cx="593725" cy="560705"/>
          </a:xfrm>
          <a:custGeom>
            <a:avLst/>
            <a:gdLst/>
            <a:ahLst/>
            <a:cxnLst/>
            <a:rect l="l" t="t" r="r" b="b"/>
            <a:pathLst>
              <a:path w="593725" h="560705">
                <a:moveTo>
                  <a:pt x="0" y="0"/>
                </a:moveTo>
                <a:lnTo>
                  <a:pt x="593399" y="560699"/>
                </a:lnTo>
              </a:path>
            </a:pathLst>
          </a:custGeom>
          <a:ln w="9524">
            <a:solidFill>
              <a:srgbClr val="000000"/>
            </a:solidFill>
          </a:ln>
        </p:spPr>
        <p:txBody>
          <a:bodyPr wrap="square" lIns="0" tIns="0" rIns="0" bIns="0" rtlCol="0"/>
          <a:lstStyle/>
          <a:p>
            <a:endParaRPr/>
          </a:p>
        </p:txBody>
      </p:sp>
      <p:sp>
        <p:nvSpPr>
          <p:cNvPr id="9" name="object 9"/>
          <p:cNvSpPr txBox="1"/>
          <p:nvPr/>
        </p:nvSpPr>
        <p:spPr>
          <a:xfrm>
            <a:off x="4312122" y="1504212"/>
            <a:ext cx="749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a:t>
            </a:r>
            <a:endParaRPr sz="1400">
              <a:latin typeface="Arial"/>
              <a:cs typeface="Arial"/>
            </a:endParaRPr>
          </a:p>
        </p:txBody>
      </p:sp>
      <p:sp>
        <p:nvSpPr>
          <p:cNvPr id="10" name="object 10"/>
          <p:cNvSpPr txBox="1"/>
          <p:nvPr/>
        </p:nvSpPr>
        <p:spPr>
          <a:xfrm>
            <a:off x="4750854" y="2248257"/>
            <a:ext cx="37147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user</a:t>
            </a:r>
            <a:endParaRPr sz="1400">
              <a:latin typeface="Arial"/>
              <a:cs typeface="Arial"/>
            </a:endParaRPr>
          </a:p>
        </p:txBody>
      </p:sp>
      <p:sp>
        <p:nvSpPr>
          <p:cNvPr id="11" name="object 11"/>
          <p:cNvSpPr txBox="1"/>
          <p:nvPr/>
        </p:nvSpPr>
        <p:spPr>
          <a:xfrm>
            <a:off x="3660750" y="3382100"/>
            <a:ext cx="23304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F1</a:t>
            </a:r>
            <a:endParaRPr sz="1400">
              <a:latin typeface="Arial"/>
              <a:cs typeface="Arial"/>
            </a:endParaRPr>
          </a:p>
        </p:txBody>
      </p:sp>
      <p:sp>
        <p:nvSpPr>
          <p:cNvPr id="12" name="object 12"/>
          <p:cNvSpPr txBox="1"/>
          <p:nvPr/>
        </p:nvSpPr>
        <p:spPr>
          <a:xfrm>
            <a:off x="4409821" y="3382100"/>
            <a:ext cx="23304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F2</a:t>
            </a:r>
            <a:endParaRPr sz="1400">
              <a:latin typeface="Arial"/>
              <a:cs typeface="Arial"/>
            </a:endParaRPr>
          </a:p>
        </p:txBody>
      </p:sp>
      <p:sp>
        <p:nvSpPr>
          <p:cNvPr id="13" name="object 13"/>
          <p:cNvSpPr txBox="1"/>
          <p:nvPr/>
        </p:nvSpPr>
        <p:spPr>
          <a:xfrm>
            <a:off x="5158892" y="3382100"/>
            <a:ext cx="23304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F3</a:t>
            </a:r>
            <a:endParaRPr sz="1400">
              <a:latin typeface="Arial"/>
              <a:cs typeface="Arial"/>
            </a:endParaRPr>
          </a:p>
        </p:txBody>
      </p:sp>
      <p:sp>
        <p:nvSpPr>
          <p:cNvPr id="14" name="object 14"/>
          <p:cNvSpPr/>
          <p:nvPr/>
        </p:nvSpPr>
        <p:spPr>
          <a:xfrm>
            <a:off x="3682302"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3682302"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ln w="9524">
            <a:solidFill>
              <a:srgbClr val="595959"/>
            </a:solidFill>
          </a:ln>
        </p:spPr>
        <p:txBody>
          <a:bodyPr wrap="square" lIns="0" tIns="0" rIns="0" bIns="0" rtlCol="0"/>
          <a:lstStyle/>
          <a:p>
            <a:endParaRPr/>
          </a:p>
        </p:txBody>
      </p:sp>
      <p:sp>
        <p:nvSpPr>
          <p:cNvPr id="16" name="object 16"/>
          <p:cNvSpPr/>
          <p:nvPr/>
        </p:nvSpPr>
        <p:spPr>
          <a:xfrm>
            <a:off x="4401376"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4401376"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ln w="9524">
            <a:solidFill>
              <a:srgbClr val="595959"/>
            </a:solidFill>
          </a:ln>
        </p:spPr>
        <p:txBody>
          <a:bodyPr wrap="square" lIns="0" tIns="0" rIns="0" bIns="0" rtlCol="0"/>
          <a:lstStyle/>
          <a:p>
            <a:endParaRPr/>
          </a:p>
        </p:txBody>
      </p:sp>
      <p:sp>
        <p:nvSpPr>
          <p:cNvPr id="18" name="object 18"/>
          <p:cNvSpPr/>
          <p:nvPr/>
        </p:nvSpPr>
        <p:spPr>
          <a:xfrm>
            <a:off x="5120449"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solidFill>
            <a:srgbClr val="000000"/>
          </a:solidFill>
        </p:spPr>
        <p:txBody>
          <a:bodyPr wrap="square" lIns="0" tIns="0" rIns="0" bIns="0" rtlCol="0"/>
          <a:lstStyle/>
          <a:p>
            <a:endParaRPr/>
          </a:p>
        </p:txBody>
      </p:sp>
      <p:sp>
        <p:nvSpPr>
          <p:cNvPr id="19" name="object 19"/>
          <p:cNvSpPr/>
          <p:nvPr/>
        </p:nvSpPr>
        <p:spPr>
          <a:xfrm>
            <a:off x="5120449" y="3061527"/>
            <a:ext cx="377190" cy="283845"/>
          </a:xfrm>
          <a:custGeom>
            <a:avLst/>
            <a:gdLst/>
            <a:ahLst/>
            <a:cxnLst/>
            <a:rect l="l" t="t" r="r" b="b"/>
            <a:pathLst>
              <a:path w="377189" h="283845">
                <a:moveTo>
                  <a:pt x="0" y="0"/>
                </a:moveTo>
                <a:lnTo>
                  <a:pt x="377099" y="0"/>
                </a:lnTo>
                <a:lnTo>
                  <a:pt x="377099" y="283499"/>
                </a:lnTo>
                <a:lnTo>
                  <a:pt x="0" y="283499"/>
                </a:lnTo>
                <a:lnTo>
                  <a:pt x="0" y="0"/>
                </a:lnTo>
                <a:close/>
              </a:path>
            </a:pathLst>
          </a:custGeom>
          <a:ln w="9524">
            <a:solidFill>
              <a:srgbClr val="595959"/>
            </a:solidFill>
          </a:ln>
        </p:spPr>
        <p:txBody>
          <a:bodyPr wrap="square" lIns="0" tIns="0" rIns="0" bIns="0" rtlCol="0"/>
          <a:lstStyle/>
          <a:p>
            <a:endParaRPr/>
          </a:p>
        </p:txBody>
      </p:sp>
      <p:sp>
        <p:nvSpPr>
          <p:cNvPr id="20" name="object 2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24</a:t>
            </a:fld>
            <a:endParaRPr spc="-5"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1" name="object 11"/>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3" name="object 13"/>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5" name="object 15"/>
          <p:cNvSpPr/>
          <p:nvPr/>
        </p:nvSpPr>
        <p:spPr>
          <a:xfrm>
            <a:off x="4273487" y="1303349"/>
            <a:ext cx="614045" cy="213360"/>
          </a:xfrm>
          <a:custGeom>
            <a:avLst/>
            <a:gdLst/>
            <a:ahLst/>
            <a:cxnLst/>
            <a:rect l="l" t="t" r="r" b="b"/>
            <a:pathLst>
              <a:path w="614045" h="213359">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16" name="object 16"/>
          <p:cNvSpPr/>
          <p:nvPr/>
        </p:nvSpPr>
        <p:spPr>
          <a:xfrm>
            <a:off x="4887112" y="1303349"/>
            <a:ext cx="519430" cy="213360"/>
          </a:xfrm>
          <a:custGeom>
            <a:avLst/>
            <a:gdLst/>
            <a:ahLst/>
            <a:cxnLst/>
            <a:rect l="l" t="t" r="r" b="b"/>
            <a:pathLst>
              <a:path w="519429" h="213359">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17" name="object 17"/>
          <p:cNvSpPr/>
          <p:nvPr/>
        </p:nvSpPr>
        <p:spPr>
          <a:xfrm>
            <a:off x="5406337" y="1303349"/>
            <a:ext cx="400685" cy="213360"/>
          </a:xfrm>
          <a:custGeom>
            <a:avLst/>
            <a:gdLst/>
            <a:ahLst/>
            <a:cxnLst/>
            <a:rect l="l" t="t" r="r" b="b"/>
            <a:pathLst>
              <a:path w="400685" h="213359">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18" name="object 18"/>
          <p:cNvSpPr/>
          <p:nvPr/>
        </p:nvSpPr>
        <p:spPr>
          <a:xfrm>
            <a:off x="5806537" y="1303349"/>
            <a:ext cx="330835" cy="213360"/>
          </a:xfrm>
          <a:custGeom>
            <a:avLst/>
            <a:gdLst/>
            <a:ahLst/>
            <a:cxnLst/>
            <a:rect l="l" t="t" r="r" b="b"/>
            <a:pathLst>
              <a:path w="330835" h="213359">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4273487" y="151667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0" name="object 20"/>
          <p:cNvSpPr/>
          <p:nvPr/>
        </p:nvSpPr>
        <p:spPr>
          <a:xfrm>
            <a:off x="4887112" y="1516674"/>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5406337" y="1516674"/>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5806537" y="1516674"/>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4273487" y="1730000"/>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4887112" y="1730000"/>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5" name="object 25"/>
          <p:cNvSpPr/>
          <p:nvPr/>
        </p:nvSpPr>
        <p:spPr>
          <a:xfrm>
            <a:off x="5406337" y="1730000"/>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6" name="object 26"/>
          <p:cNvSpPr/>
          <p:nvPr/>
        </p:nvSpPr>
        <p:spPr>
          <a:xfrm>
            <a:off x="5806537" y="1730000"/>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27" name="object 27"/>
          <p:cNvSpPr/>
          <p:nvPr/>
        </p:nvSpPr>
        <p:spPr>
          <a:xfrm>
            <a:off x="4273487" y="194332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8" name="object 28"/>
          <p:cNvSpPr/>
          <p:nvPr/>
        </p:nvSpPr>
        <p:spPr>
          <a:xfrm>
            <a:off x="4887112" y="1943324"/>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9" name="object 29"/>
          <p:cNvSpPr/>
          <p:nvPr/>
        </p:nvSpPr>
        <p:spPr>
          <a:xfrm>
            <a:off x="5406337" y="1943324"/>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30" name="object 30"/>
          <p:cNvSpPr/>
          <p:nvPr/>
        </p:nvSpPr>
        <p:spPr>
          <a:xfrm>
            <a:off x="5806537" y="1943324"/>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31" name="object 31"/>
          <p:cNvSpPr/>
          <p:nvPr/>
        </p:nvSpPr>
        <p:spPr>
          <a:xfrm>
            <a:off x="4273487" y="2156649"/>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32" name="object 32"/>
          <p:cNvSpPr/>
          <p:nvPr/>
        </p:nvSpPr>
        <p:spPr>
          <a:xfrm>
            <a:off x="4887112" y="2156649"/>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33" name="object 33"/>
          <p:cNvSpPr/>
          <p:nvPr/>
        </p:nvSpPr>
        <p:spPr>
          <a:xfrm>
            <a:off x="5406337" y="2156649"/>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34" name="object 34"/>
          <p:cNvSpPr/>
          <p:nvPr/>
        </p:nvSpPr>
        <p:spPr>
          <a:xfrm>
            <a:off x="5806537" y="2156649"/>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35" name="object 35"/>
          <p:cNvSpPr/>
          <p:nvPr/>
        </p:nvSpPr>
        <p:spPr>
          <a:xfrm>
            <a:off x="4273487" y="236997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36" name="object 36"/>
          <p:cNvSpPr/>
          <p:nvPr/>
        </p:nvSpPr>
        <p:spPr>
          <a:xfrm>
            <a:off x="4887112" y="2369974"/>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37" name="object 37"/>
          <p:cNvSpPr/>
          <p:nvPr/>
        </p:nvSpPr>
        <p:spPr>
          <a:xfrm>
            <a:off x="5406337" y="2369974"/>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38" name="object 38"/>
          <p:cNvSpPr/>
          <p:nvPr/>
        </p:nvSpPr>
        <p:spPr>
          <a:xfrm>
            <a:off x="5806537" y="2369974"/>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sp>
        <p:nvSpPr>
          <p:cNvPr id="39" name="object 39"/>
          <p:cNvSpPr/>
          <p:nvPr/>
        </p:nvSpPr>
        <p:spPr>
          <a:xfrm>
            <a:off x="4273487" y="2583300"/>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40" name="object 40"/>
          <p:cNvSpPr/>
          <p:nvPr/>
        </p:nvSpPr>
        <p:spPr>
          <a:xfrm>
            <a:off x="4887112" y="2583300"/>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41" name="object 41"/>
          <p:cNvSpPr/>
          <p:nvPr/>
        </p:nvSpPr>
        <p:spPr>
          <a:xfrm>
            <a:off x="5406337" y="2583300"/>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42" name="object 42"/>
          <p:cNvSpPr/>
          <p:nvPr/>
        </p:nvSpPr>
        <p:spPr>
          <a:xfrm>
            <a:off x="5806537" y="2583300"/>
            <a:ext cx="330835" cy="213360"/>
          </a:xfrm>
          <a:custGeom>
            <a:avLst/>
            <a:gdLst/>
            <a:ahLst/>
            <a:cxnLst/>
            <a:rect l="l" t="t" r="r" b="b"/>
            <a:pathLst>
              <a:path w="330835" h="213360">
                <a:moveTo>
                  <a:pt x="0" y="0"/>
                </a:moveTo>
                <a:lnTo>
                  <a:pt x="330424" y="0"/>
                </a:lnTo>
                <a:lnTo>
                  <a:pt x="330424" y="213324"/>
                </a:lnTo>
                <a:lnTo>
                  <a:pt x="0" y="213324"/>
                </a:lnTo>
                <a:lnTo>
                  <a:pt x="0" y="0"/>
                </a:lnTo>
                <a:close/>
              </a:path>
            </a:pathLst>
          </a:custGeom>
          <a:solidFill>
            <a:srgbClr val="FFFFFF"/>
          </a:solidFill>
        </p:spPr>
        <p:txBody>
          <a:bodyPr wrap="square" lIns="0" tIns="0" rIns="0" bIns="0" rtlCol="0"/>
          <a:lstStyle/>
          <a:p>
            <a:endParaRPr/>
          </a:p>
        </p:txBody>
      </p:sp>
      <p:graphicFrame>
        <p:nvGraphicFramePr>
          <p:cNvPr id="43" name="object 43"/>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4" name="object 44"/>
          <p:cNvGraphicFramePr>
            <a:graphicFrameLocks noGrp="1"/>
          </p:cNvGraphicFramePr>
          <p:nvPr/>
        </p:nvGraphicFramePr>
        <p:xfrm>
          <a:off x="4268725" y="837612"/>
          <a:ext cx="4203695" cy="2015489"/>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gridCol w="330424">
                  <a:extLst>
                    <a:ext uri="{9D8B030D-6E8A-4147-A177-3AD203B41FA5}">
                      <a16:colId xmlns:a16="http://schemas.microsoft.com/office/drawing/2014/main" val="20003"/>
                    </a:ext>
                  </a:extLst>
                </a:gridCol>
                <a:gridCol w="2340224">
                  <a:extLst>
                    <a:ext uri="{9D8B030D-6E8A-4147-A177-3AD203B41FA5}">
                      <a16:colId xmlns:a16="http://schemas.microsoft.com/office/drawing/2014/main" val="20004"/>
                    </a:ext>
                  </a:extLst>
                </a:gridCol>
              </a:tblGrid>
              <a:tr h="247649">
                <a:tc gridSpan="3">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hMerge="1">
                  <a:txBody>
                    <a:bodyPr/>
                    <a:lstStyle/>
                    <a:p>
                      <a:endParaRPr/>
                    </a:p>
                  </a:txBody>
                  <a:tcPr marL="0" marR="0" marT="0" marB="0"/>
                </a:tc>
                <a:tc hMerge="1">
                  <a:txBody>
                    <a:bodyPr/>
                    <a:lstStyle/>
                    <a:p>
                      <a:endParaRPr/>
                    </a:p>
                  </a:txBody>
                  <a:tcPr marL="0" marR="0" marT="0" marB="0"/>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7"/>
                  </a:ext>
                </a:extLst>
              </a:tr>
              <a:tr h="213324">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R w="9524">
                      <a:solidFill>
                        <a:srgbClr val="FFFFFF"/>
                      </a:solidFill>
                      <a:prstDash val="solid"/>
                    </a:lnR>
                    <a:lnT w="9524">
                      <a:solidFill>
                        <a:srgbClr val="FFFFFF"/>
                      </a:solidFill>
                      <a:prstDash val="solid"/>
                    </a:lnT>
                    <a:lnB w="9524">
                      <a:solidFill>
                        <a:srgbClr val="FFFFFF"/>
                      </a:solidFill>
                      <a:prstDash val="solid"/>
                    </a:lnB>
                  </a:tcPr>
                </a:tc>
                <a:tc>
                  <a:txBody>
                    <a:bodyPr/>
                    <a:lstStyle/>
                    <a:p>
                      <a:endParaRPr sz="1450">
                        <a:latin typeface="Times New Roman"/>
                        <a:cs typeface="Times New Roman"/>
                      </a:endParaRPr>
                    </a:p>
                  </a:txBody>
                  <a:tcPr marL="0" marR="0" marT="0" marB="0">
                    <a:lnL w="9524">
                      <a:solidFill>
                        <a:srgbClr val="FFFFFF"/>
                      </a:solidFill>
                      <a:prstDash val="solid"/>
                    </a:lnL>
                    <a:lnT w="9524">
                      <a:solidFill>
                        <a:srgbClr val="FFFFFF"/>
                      </a:solidFill>
                      <a:prstDash val="solid"/>
                    </a:lnT>
                    <a:lnB w="9524">
                      <a:solidFill>
                        <a:srgbClr val="FFFFFF"/>
                      </a:solidFill>
                      <a:prstDash val="solid"/>
                    </a:lnB>
                  </a:tcPr>
                </a:tc>
                <a:extLst>
                  <a:ext uri="{0D108BD9-81ED-4DB2-BD59-A6C34878D82A}">
                    <a16:rowId xmlns:a16="http://schemas.microsoft.com/office/drawing/2014/main" val="10008"/>
                  </a:ext>
                </a:extLst>
              </a:tr>
            </a:tbl>
          </a:graphicData>
        </a:graphic>
      </p:graphicFrame>
      <p:sp>
        <p:nvSpPr>
          <p:cNvPr id="45" name="object 45"/>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055646" y="1154613"/>
            <a:ext cx="419509" cy="97879"/>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2654933" y="1159673"/>
            <a:ext cx="269788" cy="73769"/>
          </a:xfrm>
          <a:prstGeom prst="rect">
            <a:avLst/>
          </a:prstGeom>
          <a:blipFill>
            <a:blip r:embed="rId6" cstate="print"/>
            <a:stretch>
              <a:fillRect/>
            </a:stretch>
          </a:blipFill>
        </p:spPr>
        <p:txBody>
          <a:bodyPr wrap="square" lIns="0" tIns="0" rIns="0" bIns="0" rtlCol="0"/>
          <a:lstStyle/>
          <a:p>
            <a:endParaRPr/>
          </a:p>
        </p:txBody>
      </p:sp>
      <p:sp>
        <p:nvSpPr>
          <p:cNvPr id="48" name="object 48"/>
          <p:cNvSpPr/>
          <p:nvPr/>
        </p:nvSpPr>
        <p:spPr>
          <a:xfrm>
            <a:off x="3041442" y="1159474"/>
            <a:ext cx="463767" cy="93017"/>
          </a:xfrm>
          <a:prstGeom prst="rect">
            <a:avLst/>
          </a:prstGeom>
          <a:blipFill>
            <a:blip r:embed="rId7" cstate="print"/>
            <a:stretch>
              <a:fillRect/>
            </a:stretch>
          </a:blipFill>
        </p:spPr>
        <p:txBody>
          <a:bodyPr wrap="square" lIns="0" tIns="0" rIns="0" bIns="0" rtlCol="0"/>
          <a:lstStyle/>
          <a:p>
            <a:endParaRPr/>
          </a:p>
        </p:txBody>
      </p:sp>
      <p:sp>
        <p:nvSpPr>
          <p:cNvPr id="49" name="object 49"/>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50" name="object 50"/>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51" name="object 51"/>
          <p:cNvSpPr txBox="1"/>
          <p:nvPr/>
        </p:nvSpPr>
        <p:spPr>
          <a:xfrm>
            <a:off x="301276" y="1127776"/>
            <a:ext cx="3448050" cy="264223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a:p>
            <a:pPr marL="2062480" indent="-409575">
              <a:lnSpc>
                <a:spcPts val="1664"/>
              </a:lnSpc>
              <a:spcBef>
                <a:spcPts val="760"/>
              </a:spcBef>
              <a:buFont typeface="MS PGothic"/>
              <a:buChar char="➢"/>
              <a:tabLst>
                <a:tab pos="2062480" algn="l"/>
              </a:tabLst>
            </a:pPr>
            <a:r>
              <a:rPr sz="1400" spc="-5" dirty="0">
                <a:latin typeface="Arial"/>
                <a:cs typeface="Arial"/>
              </a:rPr>
              <a:t>Inode</a:t>
            </a:r>
            <a:r>
              <a:rPr sz="1400" spc="-75" dirty="0">
                <a:latin typeface="Arial"/>
                <a:cs typeface="Arial"/>
              </a:rPr>
              <a:t> </a:t>
            </a:r>
            <a:r>
              <a:rPr sz="1400" spc="-5" dirty="0">
                <a:latin typeface="Arial"/>
                <a:cs typeface="Arial"/>
              </a:rPr>
              <a:t>ID</a:t>
            </a:r>
            <a:endParaRPr sz="1400">
              <a:latin typeface="Arial"/>
              <a:cs typeface="Arial"/>
            </a:endParaRPr>
          </a:p>
          <a:p>
            <a:pPr marL="2062480" indent="-409575">
              <a:lnSpc>
                <a:spcPts val="1650"/>
              </a:lnSpc>
              <a:buFont typeface="MS PGothic"/>
              <a:buChar char="➢"/>
              <a:tabLst>
                <a:tab pos="2062480" algn="l"/>
              </a:tabLst>
            </a:pPr>
            <a:r>
              <a:rPr sz="1400" spc="-5" dirty="0">
                <a:latin typeface="Arial"/>
                <a:cs typeface="Arial"/>
              </a:rPr>
              <a:t>Parent INode</a:t>
            </a:r>
            <a:r>
              <a:rPr sz="1400" spc="-50" dirty="0">
                <a:latin typeface="Arial"/>
                <a:cs typeface="Arial"/>
              </a:rPr>
              <a:t> </a:t>
            </a:r>
            <a:r>
              <a:rPr sz="1400" spc="-5" dirty="0">
                <a:latin typeface="Arial"/>
                <a:cs typeface="Arial"/>
              </a:rPr>
              <a:t>ID</a:t>
            </a:r>
            <a:endParaRPr sz="1400">
              <a:latin typeface="Arial"/>
              <a:cs typeface="Arial"/>
            </a:endParaRPr>
          </a:p>
          <a:p>
            <a:pPr marL="2062480" indent="-409575">
              <a:lnSpc>
                <a:spcPts val="1650"/>
              </a:lnSpc>
              <a:buFont typeface="MS PGothic"/>
              <a:buChar char="➢"/>
              <a:tabLst>
                <a:tab pos="2062480" algn="l"/>
              </a:tabLst>
            </a:pPr>
            <a:r>
              <a:rPr sz="1400" spc="-5" dirty="0">
                <a:latin typeface="Arial"/>
                <a:cs typeface="Arial"/>
              </a:rPr>
              <a:t>Name</a:t>
            </a:r>
            <a:endParaRPr sz="1400">
              <a:latin typeface="Arial"/>
              <a:cs typeface="Arial"/>
            </a:endParaRPr>
          </a:p>
          <a:p>
            <a:pPr marL="2062480" indent="-409575">
              <a:lnSpc>
                <a:spcPts val="1650"/>
              </a:lnSpc>
              <a:buFont typeface="MS PGothic"/>
              <a:buChar char="➢"/>
              <a:tabLst>
                <a:tab pos="2062480" algn="l"/>
              </a:tabLst>
            </a:pPr>
            <a:r>
              <a:rPr sz="1400" spc="-5" dirty="0">
                <a:latin typeface="Arial"/>
                <a:cs typeface="Arial"/>
              </a:rPr>
              <a:t>Size</a:t>
            </a:r>
            <a:endParaRPr sz="1400">
              <a:latin typeface="Arial"/>
              <a:cs typeface="Arial"/>
            </a:endParaRPr>
          </a:p>
          <a:p>
            <a:pPr marL="2062480" indent="-409575">
              <a:lnSpc>
                <a:spcPts val="1650"/>
              </a:lnSpc>
              <a:buFont typeface="MS PGothic"/>
              <a:buChar char="➢"/>
              <a:tabLst>
                <a:tab pos="2062480" algn="l"/>
              </a:tabLst>
            </a:pPr>
            <a:r>
              <a:rPr sz="1400" spc="-5" dirty="0">
                <a:latin typeface="Arial"/>
                <a:cs typeface="Arial"/>
              </a:rPr>
              <a:t>Access</a:t>
            </a:r>
            <a:r>
              <a:rPr sz="1400" spc="-35" dirty="0">
                <a:latin typeface="Arial"/>
                <a:cs typeface="Arial"/>
              </a:rPr>
              <a:t> </a:t>
            </a:r>
            <a:r>
              <a:rPr sz="1400" spc="-5" dirty="0">
                <a:latin typeface="Arial"/>
                <a:cs typeface="Arial"/>
              </a:rPr>
              <a:t>Attributes</a:t>
            </a:r>
            <a:endParaRPr sz="1400">
              <a:latin typeface="Arial"/>
              <a:cs typeface="Arial"/>
            </a:endParaRPr>
          </a:p>
          <a:p>
            <a:pPr marL="415290" algn="ctr">
              <a:lnSpc>
                <a:spcPts val="1664"/>
              </a:lnSpc>
              <a:tabLst>
                <a:tab pos="824865" algn="l"/>
              </a:tabLst>
            </a:pPr>
            <a:r>
              <a:rPr sz="1400" dirty="0">
                <a:latin typeface="MS PGothic"/>
                <a:cs typeface="MS PGothic"/>
              </a:rPr>
              <a:t>➢	</a:t>
            </a:r>
            <a:r>
              <a:rPr sz="1400" spc="-5" dirty="0">
                <a:latin typeface="Arial"/>
                <a:cs typeface="Arial"/>
              </a:rPr>
              <a:t>...</a:t>
            </a:r>
            <a:endParaRPr sz="1400">
              <a:latin typeface="Arial"/>
              <a:cs typeface="Arial"/>
            </a:endParaRPr>
          </a:p>
        </p:txBody>
      </p:sp>
      <p:sp>
        <p:nvSpPr>
          <p:cNvPr id="52" name="object 52"/>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25</a:t>
            </a:fld>
            <a:endParaRPr spc="-5"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1" name="object 11"/>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3" name="object 13"/>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5" name="object 15"/>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6" name="object 16"/>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sp>
        <p:nvSpPr>
          <p:cNvPr id="17" name="object 17"/>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3" name="object 23"/>
          <p:cNvSpPr/>
          <p:nvPr/>
        </p:nvSpPr>
        <p:spPr>
          <a:xfrm>
            <a:off x="4380321" y="1154464"/>
            <a:ext cx="403659" cy="98028"/>
          </a:xfrm>
          <a:prstGeom prst="rect">
            <a:avLst/>
          </a:prstGeom>
          <a:blipFill>
            <a:blip r:embed="rId9" cstate="print"/>
            <a:stretch>
              <a:fillRect/>
            </a:stretch>
          </a:blipFill>
        </p:spPr>
        <p:txBody>
          <a:bodyPr wrap="square" lIns="0" tIns="0" rIns="0" bIns="0" rtlCol="0"/>
          <a:lstStyle/>
          <a:p>
            <a:endParaRPr/>
          </a:p>
        </p:txBody>
      </p:sp>
      <p:sp>
        <p:nvSpPr>
          <p:cNvPr id="24" name="object 24"/>
          <p:cNvSpPr/>
          <p:nvPr/>
        </p:nvSpPr>
        <p:spPr>
          <a:xfrm>
            <a:off x="4938821" y="1154613"/>
            <a:ext cx="419509" cy="97879"/>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27" name="object 27"/>
          <p:cNvSpPr txBox="1"/>
          <p:nvPr/>
        </p:nvSpPr>
        <p:spPr>
          <a:xfrm>
            <a:off x="301276" y="1127776"/>
            <a:ext cx="6791959" cy="2061210"/>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a:p>
            <a:pPr marL="4467860" indent="-409575">
              <a:lnSpc>
                <a:spcPts val="1664"/>
              </a:lnSpc>
              <a:spcBef>
                <a:spcPts val="1135"/>
              </a:spcBef>
              <a:buFont typeface="MS PGothic"/>
              <a:buChar char="➢"/>
              <a:tabLst>
                <a:tab pos="4468495" algn="l"/>
              </a:tabLst>
            </a:pPr>
            <a:r>
              <a:rPr sz="1400" spc="-5" dirty="0">
                <a:latin typeface="Arial"/>
                <a:cs typeface="Arial"/>
              </a:rPr>
              <a:t>File INode to Blocks</a:t>
            </a:r>
            <a:r>
              <a:rPr sz="1400" spc="5" dirty="0">
                <a:latin typeface="Arial"/>
                <a:cs typeface="Arial"/>
              </a:rPr>
              <a:t> </a:t>
            </a:r>
            <a:r>
              <a:rPr sz="1400" spc="-5" dirty="0">
                <a:latin typeface="Arial"/>
                <a:cs typeface="Arial"/>
              </a:rPr>
              <a:t>Mapping</a:t>
            </a:r>
            <a:endParaRPr sz="1400">
              <a:latin typeface="Arial"/>
              <a:cs typeface="Arial"/>
            </a:endParaRPr>
          </a:p>
          <a:p>
            <a:pPr marL="4467860" indent="-409575">
              <a:lnSpc>
                <a:spcPts val="1650"/>
              </a:lnSpc>
              <a:buFont typeface="MS PGothic"/>
              <a:buChar char="➢"/>
              <a:tabLst>
                <a:tab pos="4468495" algn="l"/>
              </a:tabLst>
            </a:pPr>
            <a:r>
              <a:rPr sz="1400" spc="-5" dirty="0">
                <a:latin typeface="Arial"/>
                <a:cs typeface="Arial"/>
              </a:rPr>
              <a:t>Block</a:t>
            </a:r>
            <a:r>
              <a:rPr sz="1400" spc="-65" dirty="0">
                <a:latin typeface="Arial"/>
                <a:cs typeface="Arial"/>
              </a:rPr>
              <a:t> </a:t>
            </a:r>
            <a:r>
              <a:rPr sz="1400" spc="-5" dirty="0">
                <a:latin typeface="Arial"/>
                <a:cs typeface="Arial"/>
              </a:rPr>
              <a:t>Size</a:t>
            </a:r>
            <a:endParaRPr sz="1400">
              <a:latin typeface="Arial"/>
              <a:cs typeface="Arial"/>
            </a:endParaRPr>
          </a:p>
          <a:p>
            <a:pPr marL="4058285">
              <a:lnSpc>
                <a:spcPts val="1664"/>
              </a:lnSpc>
              <a:tabLst>
                <a:tab pos="4467860" algn="l"/>
              </a:tabLst>
            </a:pPr>
            <a:r>
              <a:rPr sz="1400" dirty="0">
                <a:latin typeface="MS PGothic"/>
                <a:cs typeface="MS PGothic"/>
              </a:rPr>
              <a:t>➢	</a:t>
            </a:r>
            <a:r>
              <a:rPr sz="1400" spc="-5" dirty="0">
                <a:latin typeface="Arial"/>
                <a:cs typeface="Arial"/>
              </a:rPr>
              <a:t>...</a:t>
            </a:r>
            <a:endParaRPr sz="1400">
              <a:latin typeface="Arial"/>
              <a:cs typeface="Arial"/>
            </a:endParaRPr>
          </a:p>
        </p:txBody>
      </p:sp>
      <p:sp>
        <p:nvSpPr>
          <p:cNvPr id="28" name="object 28"/>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26</a:t>
            </a:fld>
            <a:endParaRPr spc="-5"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6" name="object 16"/>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8" name="object 18"/>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19" name="object 19"/>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43803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4938821" y="1154613"/>
            <a:ext cx="419509" cy="97879"/>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9" name="object 29"/>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68869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7394518" y="1154613"/>
            <a:ext cx="627515" cy="97879"/>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34" name="object 34"/>
          <p:cNvSpPr txBox="1"/>
          <p:nvPr/>
        </p:nvSpPr>
        <p:spPr>
          <a:xfrm>
            <a:off x="6021725" y="2944638"/>
            <a:ext cx="3013710" cy="434340"/>
          </a:xfrm>
          <a:prstGeom prst="rect">
            <a:avLst/>
          </a:prstGeom>
        </p:spPr>
        <p:txBody>
          <a:bodyPr vert="horz" wrap="square" lIns="0" tIns="0" rIns="0" bIns="0" rtlCol="0">
            <a:spAutoFit/>
          </a:bodyPr>
          <a:lstStyle/>
          <a:p>
            <a:pPr marL="422275" indent="-409575">
              <a:lnSpc>
                <a:spcPts val="1664"/>
              </a:lnSpc>
              <a:buFont typeface="MS PGothic"/>
              <a:buChar char="➢"/>
              <a:tabLst>
                <a:tab pos="422275" algn="l"/>
              </a:tabLst>
            </a:pPr>
            <a:r>
              <a:rPr sz="1400" spc="-5" dirty="0">
                <a:latin typeface="Arial"/>
                <a:cs typeface="Arial"/>
              </a:rPr>
              <a:t>Location of blocks on</a:t>
            </a:r>
            <a:r>
              <a:rPr sz="1400" spc="20" dirty="0">
                <a:latin typeface="Arial"/>
                <a:cs typeface="Arial"/>
              </a:rPr>
              <a:t> </a:t>
            </a:r>
            <a:r>
              <a:rPr sz="1400" spc="-5" dirty="0">
                <a:latin typeface="Arial"/>
                <a:cs typeface="Arial"/>
              </a:rPr>
              <a:t>Datanodes</a:t>
            </a:r>
            <a:endParaRPr sz="1400">
              <a:latin typeface="Arial"/>
              <a:cs typeface="Arial"/>
            </a:endParaRPr>
          </a:p>
          <a:p>
            <a:pPr marL="12700">
              <a:lnSpc>
                <a:spcPts val="1664"/>
              </a:lnSpc>
              <a:tabLst>
                <a:tab pos="421640" algn="l"/>
              </a:tabLst>
            </a:pPr>
            <a:r>
              <a:rPr sz="1400" dirty="0">
                <a:latin typeface="MS PGothic"/>
                <a:cs typeface="MS PGothic"/>
              </a:rPr>
              <a:t>➢	</a:t>
            </a:r>
            <a:r>
              <a:rPr sz="1400" spc="-5" dirty="0">
                <a:latin typeface="Arial"/>
                <a:cs typeface="Arial"/>
              </a:rPr>
              <a:t>...</a:t>
            </a:r>
            <a:endParaRPr sz="1400">
              <a:latin typeface="Arial"/>
              <a:cs typeface="Arial"/>
            </a:endParaRPr>
          </a:p>
        </p:txBody>
      </p:sp>
      <p:sp>
        <p:nvSpPr>
          <p:cNvPr id="35" name="object 3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27</a:t>
            </a:fld>
            <a:endParaRPr spc="-5"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6" name="object 16"/>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8" name="object 18"/>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19" name="object 19"/>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21" name="object 21"/>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22" name="object 22"/>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23" name="object 23"/>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43803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27" name="object 27"/>
          <p:cNvSpPr/>
          <p:nvPr/>
        </p:nvSpPr>
        <p:spPr>
          <a:xfrm>
            <a:off x="4938821" y="1154613"/>
            <a:ext cx="419509" cy="97879"/>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9" name="object 29"/>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68869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31" name="object 31"/>
          <p:cNvSpPr/>
          <p:nvPr/>
        </p:nvSpPr>
        <p:spPr>
          <a:xfrm>
            <a:off x="7394518" y="1154613"/>
            <a:ext cx="627515" cy="97879"/>
          </a:xfrm>
          <a:prstGeom prst="rect">
            <a:avLst/>
          </a:prstGeom>
          <a:blipFill>
            <a:blip r:embed="rId11" cstate="print"/>
            <a:stretch>
              <a:fillRect/>
            </a:stretch>
          </a:blipFill>
        </p:spPr>
        <p:txBody>
          <a:bodyPr wrap="square" lIns="0" tIns="0" rIns="0" bIns="0" rtlCol="0"/>
          <a:lstStyle/>
          <a:p>
            <a:endParaRPr/>
          </a:p>
        </p:txBody>
      </p:sp>
      <p:sp>
        <p:nvSpPr>
          <p:cNvPr id="32" name="object 3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34" name="object 34"/>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9" name="object 39"/>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0" name="object 4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1" name="object 4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2" name="object 42"/>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3" name="object 4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4" name="object 4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5" name="object 4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6" name="object 4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7" name="object 4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8" name="object 4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9" name="object 4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0" name="object 5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1" name="object 5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2" name="object 5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3" name="object 5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4" name="object 54"/>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5" name="object 55"/>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6" name="object 56"/>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7" name="object 5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8" name="object 5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9" name="object 5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0" name="object 6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1" name="object 6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2" name="object 62"/>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3" name="object 63"/>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4" name="object 64"/>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5" name="object 65"/>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66" name="object 66"/>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7" name="object 67"/>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8" name="object 68"/>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9" name="object 69"/>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0" name="object 70"/>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71" name="object 71"/>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72" name="object 72"/>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73" name="object 73"/>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74" name="object 74"/>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75" name="object 7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28</a:t>
            </a:fld>
            <a:endParaRPr spc="-5"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589287" y="1127776"/>
            <a:ext cx="749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a:t>
            </a:r>
            <a:endParaRPr sz="1400">
              <a:latin typeface="Arial"/>
              <a:cs typeface="Arial"/>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user</a:t>
            </a:r>
          </a:p>
        </p:txBody>
      </p:sp>
      <p:sp>
        <p:nvSpPr>
          <p:cNvPr id="11" name="object 11"/>
          <p:cNvSpPr txBox="1"/>
          <p:nvPr/>
        </p:nvSpPr>
        <p:spPr>
          <a:xfrm>
            <a:off x="301276" y="2187638"/>
            <a:ext cx="942975" cy="224790"/>
          </a:xfrm>
          <a:prstGeom prst="rect">
            <a:avLst/>
          </a:prstGeom>
        </p:spPr>
        <p:txBody>
          <a:bodyPr vert="horz" wrap="square" lIns="0" tIns="0" rIns="0" bIns="0" rtlCol="0">
            <a:spAutoFit/>
          </a:bodyPr>
          <a:lstStyle/>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2" name="object 12"/>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6" name="object 16"/>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8" name="object 18"/>
          <p:cNvSpPr/>
          <p:nvPr/>
        </p:nvSpPr>
        <p:spPr>
          <a:xfrm>
            <a:off x="4273487" y="1303349"/>
            <a:ext cx="614045" cy="213360"/>
          </a:xfrm>
          <a:custGeom>
            <a:avLst/>
            <a:gdLst/>
            <a:ahLst/>
            <a:cxnLst/>
            <a:rect l="l" t="t" r="r" b="b"/>
            <a:pathLst>
              <a:path w="614045" h="213359">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5406337" y="1303349"/>
            <a:ext cx="400685" cy="213360"/>
          </a:xfrm>
          <a:custGeom>
            <a:avLst/>
            <a:gdLst/>
            <a:ahLst/>
            <a:cxnLst/>
            <a:rect l="l" t="t" r="r" b="b"/>
            <a:pathLst>
              <a:path w="400685" h="213359">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0" name="object 20"/>
          <p:cNvSpPr/>
          <p:nvPr/>
        </p:nvSpPr>
        <p:spPr>
          <a:xfrm>
            <a:off x="4273487" y="151667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5406337" y="1516674"/>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4273487" y="1730000"/>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3" name="object 23"/>
          <p:cNvSpPr/>
          <p:nvPr/>
        </p:nvSpPr>
        <p:spPr>
          <a:xfrm>
            <a:off x="5406337" y="1730000"/>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4273487" y="194332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5" name="object 25"/>
          <p:cNvSpPr/>
          <p:nvPr/>
        </p:nvSpPr>
        <p:spPr>
          <a:xfrm>
            <a:off x="5406337" y="1943324"/>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sp>
        <p:nvSpPr>
          <p:cNvPr id="26" name="object 26"/>
          <p:cNvSpPr/>
          <p:nvPr/>
        </p:nvSpPr>
        <p:spPr>
          <a:xfrm>
            <a:off x="4273487" y="2156649"/>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27" name="object 27"/>
          <p:cNvSpPr/>
          <p:nvPr/>
        </p:nvSpPr>
        <p:spPr>
          <a:xfrm>
            <a:off x="5406337" y="2156649"/>
            <a:ext cx="400685" cy="213360"/>
          </a:xfrm>
          <a:custGeom>
            <a:avLst/>
            <a:gdLst/>
            <a:ahLst/>
            <a:cxnLst/>
            <a:rect l="l" t="t" r="r" b="b"/>
            <a:pathLst>
              <a:path w="400685" h="213360">
                <a:moveTo>
                  <a:pt x="0" y="0"/>
                </a:moveTo>
                <a:lnTo>
                  <a:pt x="400199" y="0"/>
                </a:lnTo>
                <a:lnTo>
                  <a:pt x="400199" y="213324"/>
                </a:lnTo>
                <a:lnTo>
                  <a:pt x="0" y="213324"/>
                </a:lnTo>
                <a:lnTo>
                  <a:pt x="0" y="0"/>
                </a:lnTo>
                <a:close/>
              </a:path>
            </a:pathLst>
          </a:custGeom>
          <a:solidFill>
            <a:srgbClr val="FFFFFF"/>
          </a:solidFill>
        </p:spPr>
        <p:txBody>
          <a:bodyPr wrap="square" lIns="0" tIns="0" rIns="0" bIns="0" rtlCol="0"/>
          <a:lstStyle/>
          <a:p>
            <a:endParaRPr/>
          </a:p>
        </p:txBody>
      </p:sp>
      <p:graphicFrame>
        <p:nvGraphicFramePr>
          <p:cNvPr id="28" name="object 28"/>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29" name="object 29"/>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30" name="object 30"/>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31" name="object 31"/>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33" name="object 33"/>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34" name="object 34"/>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35" name="object 35"/>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36" name="object 36"/>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37" name="object 37"/>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8" name="object 38"/>
          <p:cNvSpPr/>
          <p:nvPr/>
        </p:nvSpPr>
        <p:spPr>
          <a:xfrm>
            <a:off x="43803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39" name="object 39"/>
          <p:cNvSpPr/>
          <p:nvPr/>
        </p:nvSpPr>
        <p:spPr>
          <a:xfrm>
            <a:off x="4938821" y="1154613"/>
            <a:ext cx="419509" cy="97879"/>
          </a:xfrm>
          <a:prstGeom prst="rect">
            <a:avLst/>
          </a:prstGeom>
          <a:blipFill>
            <a:blip r:embed="rId7" cstate="print"/>
            <a:stretch>
              <a:fillRect/>
            </a:stretch>
          </a:blipFill>
        </p:spPr>
        <p:txBody>
          <a:bodyPr wrap="square" lIns="0" tIns="0" rIns="0" bIns="0" rtlCol="0"/>
          <a:lstStyle/>
          <a:p>
            <a:endParaRPr/>
          </a:p>
        </p:txBody>
      </p:sp>
      <p:sp>
        <p:nvSpPr>
          <p:cNvPr id="40" name="object 40"/>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41" name="object 41"/>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42" name="object 42"/>
          <p:cNvSpPr/>
          <p:nvPr/>
        </p:nvSpPr>
        <p:spPr>
          <a:xfrm>
            <a:off x="68869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43" name="object 43"/>
          <p:cNvSpPr/>
          <p:nvPr/>
        </p:nvSpPr>
        <p:spPr>
          <a:xfrm>
            <a:off x="7394518" y="1154613"/>
            <a:ext cx="627515" cy="97879"/>
          </a:xfrm>
          <a:prstGeom prst="rect">
            <a:avLst/>
          </a:prstGeom>
          <a:blipFill>
            <a:blip r:embed="rId11" cstate="print"/>
            <a:stretch>
              <a:fillRect/>
            </a:stretch>
          </a:blipFill>
        </p:spPr>
        <p:txBody>
          <a:bodyPr wrap="square" lIns="0" tIns="0" rIns="0" bIns="0" rtlCol="0"/>
          <a:lstStyle/>
          <a:p>
            <a:endParaRPr/>
          </a:p>
        </p:txBody>
      </p:sp>
      <p:sp>
        <p:nvSpPr>
          <p:cNvPr id="44" name="object 44"/>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45" name="object 45"/>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46" name="object 46"/>
          <p:cNvSpPr/>
          <p:nvPr/>
        </p:nvSpPr>
        <p:spPr>
          <a:xfrm>
            <a:off x="4497199" y="3466600"/>
            <a:ext cx="517525" cy="295275"/>
          </a:xfrm>
          <a:custGeom>
            <a:avLst/>
            <a:gdLst/>
            <a:ahLst/>
            <a:cxnLst/>
            <a:rect l="l" t="t" r="r" b="b"/>
            <a:pathLst>
              <a:path w="517525" h="295275">
                <a:moveTo>
                  <a:pt x="0" y="0"/>
                </a:moveTo>
                <a:lnTo>
                  <a:pt x="517125" y="0"/>
                </a:lnTo>
                <a:lnTo>
                  <a:pt x="517125" y="295150"/>
                </a:lnTo>
                <a:lnTo>
                  <a:pt x="0" y="295150"/>
                </a:lnTo>
                <a:lnTo>
                  <a:pt x="0" y="0"/>
                </a:lnTo>
                <a:close/>
              </a:path>
            </a:pathLst>
          </a:custGeom>
          <a:solidFill>
            <a:srgbClr val="000000"/>
          </a:solidFill>
        </p:spPr>
        <p:txBody>
          <a:bodyPr wrap="square" lIns="0" tIns="0" rIns="0" bIns="0" rtlCol="0"/>
          <a:lstStyle/>
          <a:p>
            <a:endParaRPr/>
          </a:p>
        </p:txBody>
      </p:sp>
      <p:sp>
        <p:nvSpPr>
          <p:cNvPr id="47" name="object 47"/>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48" name="object 48"/>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49" name="object 49"/>
          <p:cNvSpPr/>
          <p:nvPr/>
        </p:nvSpPr>
        <p:spPr>
          <a:xfrm>
            <a:off x="4497199" y="3761749"/>
            <a:ext cx="517525" cy="295275"/>
          </a:xfrm>
          <a:custGeom>
            <a:avLst/>
            <a:gdLst/>
            <a:ahLst/>
            <a:cxnLst/>
            <a:rect l="l" t="t" r="r" b="b"/>
            <a:pathLst>
              <a:path w="517525" h="295275">
                <a:moveTo>
                  <a:pt x="0" y="0"/>
                </a:moveTo>
                <a:lnTo>
                  <a:pt x="517125" y="0"/>
                </a:lnTo>
                <a:lnTo>
                  <a:pt x="517125" y="295150"/>
                </a:lnTo>
                <a:lnTo>
                  <a:pt x="0" y="295150"/>
                </a:lnTo>
                <a:lnTo>
                  <a:pt x="0" y="0"/>
                </a:lnTo>
                <a:close/>
              </a:path>
            </a:pathLst>
          </a:custGeom>
          <a:solidFill>
            <a:srgbClr val="FFD966"/>
          </a:solidFill>
        </p:spPr>
        <p:txBody>
          <a:bodyPr wrap="square" lIns="0" tIns="0" rIns="0" bIns="0" rtlCol="0"/>
          <a:lstStyle/>
          <a:p>
            <a:endParaRPr/>
          </a:p>
        </p:txBody>
      </p:sp>
      <p:sp>
        <p:nvSpPr>
          <p:cNvPr id="50" name="object 5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1" name="object 5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2" name="object 52"/>
          <p:cNvSpPr/>
          <p:nvPr/>
        </p:nvSpPr>
        <p:spPr>
          <a:xfrm>
            <a:off x="1920625" y="4224149"/>
            <a:ext cx="1355725" cy="128270"/>
          </a:xfrm>
          <a:custGeom>
            <a:avLst/>
            <a:gdLst/>
            <a:ahLst/>
            <a:cxnLst/>
            <a:rect l="l" t="t" r="r" b="b"/>
            <a:pathLst>
              <a:path w="1355725" h="128270">
                <a:moveTo>
                  <a:pt x="0" y="0"/>
                </a:moveTo>
                <a:lnTo>
                  <a:pt x="1355425" y="0"/>
                </a:lnTo>
                <a:lnTo>
                  <a:pt x="1355425" y="127900"/>
                </a:lnTo>
                <a:lnTo>
                  <a:pt x="0" y="127900"/>
                </a:lnTo>
                <a:lnTo>
                  <a:pt x="0" y="0"/>
                </a:lnTo>
                <a:close/>
              </a:path>
            </a:pathLst>
          </a:custGeom>
          <a:solidFill>
            <a:srgbClr val="6AA84F"/>
          </a:solidFill>
        </p:spPr>
        <p:txBody>
          <a:bodyPr wrap="square" lIns="0" tIns="0" rIns="0" bIns="0" rtlCol="0"/>
          <a:lstStyle/>
          <a:p>
            <a:endParaRPr/>
          </a:p>
        </p:txBody>
      </p:sp>
      <p:sp>
        <p:nvSpPr>
          <p:cNvPr id="53" name="object 5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4" name="object 5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5" name="object 5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6" name="object 5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7" name="object 5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8" name="object 5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9" name="object 5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60" name="object 6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61" name="object 6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62" name="object 6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63" name="object 6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64" name="object 64"/>
          <p:cNvSpPr/>
          <p:nvPr/>
        </p:nvSpPr>
        <p:spPr>
          <a:xfrm>
            <a:off x="1920625"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5" name="object 65"/>
          <p:cNvSpPr/>
          <p:nvPr/>
        </p:nvSpPr>
        <p:spPr>
          <a:xfrm>
            <a:off x="3276050"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6" name="object 66"/>
          <p:cNvSpPr/>
          <p:nvPr/>
        </p:nvSpPr>
        <p:spPr>
          <a:xfrm>
            <a:off x="3658899"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7" name="object 6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8" name="object 6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9" name="object 6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70" name="object 7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71" name="object 7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72" name="object 72"/>
          <p:cNvSpPr/>
          <p:nvPr/>
        </p:nvSpPr>
        <p:spPr>
          <a:xfrm>
            <a:off x="4497199" y="3761749"/>
            <a:ext cx="512445" cy="0"/>
          </a:xfrm>
          <a:custGeom>
            <a:avLst/>
            <a:gdLst/>
            <a:ahLst/>
            <a:cxnLst/>
            <a:rect l="l" t="t" r="r" b="b"/>
            <a:pathLst>
              <a:path w="512445">
                <a:moveTo>
                  <a:pt x="0" y="0"/>
                </a:moveTo>
                <a:lnTo>
                  <a:pt x="512375" y="0"/>
                </a:lnTo>
              </a:path>
            </a:pathLst>
          </a:custGeom>
          <a:ln w="9524">
            <a:solidFill>
              <a:srgbClr val="000000"/>
            </a:solidFill>
          </a:ln>
        </p:spPr>
        <p:txBody>
          <a:bodyPr wrap="square" lIns="0" tIns="0" rIns="0" bIns="0" rtlCol="0"/>
          <a:lstStyle/>
          <a:p>
            <a:endParaRPr/>
          </a:p>
        </p:txBody>
      </p:sp>
      <p:sp>
        <p:nvSpPr>
          <p:cNvPr id="73" name="object 73"/>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4" name="object 74"/>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5" name="object 75"/>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6" name="object 76"/>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7" name="object 77"/>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8" name="object 78"/>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9" name="object 79"/>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80" name="object 80"/>
          <p:cNvSpPr/>
          <p:nvPr/>
        </p:nvSpPr>
        <p:spPr>
          <a:xfrm>
            <a:off x="2275678" y="3578399"/>
            <a:ext cx="648890" cy="102840"/>
          </a:xfrm>
          <a:prstGeom prst="rect">
            <a:avLst/>
          </a:prstGeom>
          <a:blipFill>
            <a:blip r:embed="rId12" cstate="print"/>
            <a:stretch>
              <a:fillRect/>
            </a:stretch>
          </a:blipFill>
        </p:spPr>
        <p:txBody>
          <a:bodyPr wrap="square" lIns="0" tIns="0" rIns="0" bIns="0" rtlCol="0"/>
          <a:lstStyle/>
          <a:p>
            <a:endParaRPr/>
          </a:p>
        </p:txBody>
      </p:sp>
      <p:sp>
        <p:nvSpPr>
          <p:cNvPr id="81" name="object 81"/>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82" name="object 82"/>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83" name="object 83"/>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84" name="object 84"/>
          <p:cNvSpPr/>
          <p:nvPr/>
        </p:nvSpPr>
        <p:spPr>
          <a:xfrm>
            <a:off x="662899" y="2911649"/>
            <a:ext cx="3834765" cy="1312545"/>
          </a:xfrm>
          <a:custGeom>
            <a:avLst/>
            <a:gdLst/>
            <a:ahLst/>
            <a:cxnLst/>
            <a:rect l="l" t="t" r="r" b="b"/>
            <a:pathLst>
              <a:path w="3834765" h="1312545">
                <a:moveTo>
                  <a:pt x="0" y="0"/>
                </a:moveTo>
                <a:lnTo>
                  <a:pt x="3834299" y="0"/>
                </a:lnTo>
                <a:lnTo>
                  <a:pt x="3834299" y="1312499"/>
                </a:lnTo>
                <a:lnTo>
                  <a:pt x="0" y="1312499"/>
                </a:lnTo>
                <a:lnTo>
                  <a:pt x="0" y="0"/>
                </a:lnTo>
                <a:close/>
              </a:path>
            </a:pathLst>
          </a:custGeom>
          <a:solidFill>
            <a:srgbClr val="980000"/>
          </a:solidFill>
        </p:spPr>
        <p:txBody>
          <a:bodyPr wrap="square" lIns="0" tIns="0" rIns="0" bIns="0" rtlCol="0"/>
          <a:lstStyle/>
          <a:p>
            <a:endParaRPr/>
          </a:p>
        </p:txBody>
      </p:sp>
      <p:sp>
        <p:nvSpPr>
          <p:cNvPr id="85" name="object 85"/>
          <p:cNvSpPr txBox="1"/>
          <p:nvPr/>
        </p:nvSpPr>
        <p:spPr>
          <a:xfrm>
            <a:off x="735925" y="3000423"/>
            <a:ext cx="3615054" cy="1084580"/>
          </a:xfrm>
          <a:prstGeom prst="rect">
            <a:avLst/>
          </a:prstGeom>
        </p:spPr>
        <p:txBody>
          <a:bodyPr vert="horz" wrap="square" lIns="0" tIns="0" rIns="0" bIns="0" rtlCol="0">
            <a:spAutoFit/>
          </a:bodyPr>
          <a:lstStyle/>
          <a:p>
            <a:pPr marL="12700" marR="5080">
              <a:lnSpc>
                <a:spcPts val="2850"/>
              </a:lnSpc>
            </a:pPr>
            <a:r>
              <a:rPr sz="2400" spc="-5" dirty="0">
                <a:solidFill>
                  <a:srgbClr val="FFFFFF"/>
                </a:solidFill>
                <a:latin typeface="Arial"/>
                <a:cs typeface="Arial"/>
              </a:rPr>
              <a:t>All the tables except the  INode table are partitioned  by the</a:t>
            </a:r>
            <a:r>
              <a:rPr sz="2400" spc="-45" dirty="0">
                <a:solidFill>
                  <a:srgbClr val="FFFFFF"/>
                </a:solidFill>
                <a:latin typeface="Arial"/>
                <a:cs typeface="Arial"/>
              </a:rPr>
              <a:t> </a:t>
            </a:r>
            <a:r>
              <a:rPr sz="2400" b="1" spc="-5" dirty="0">
                <a:solidFill>
                  <a:srgbClr val="FFFFFF"/>
                </a:solidFill>
                <a:latin typeface="Arial"/>
                <a:cs typeface="Arial"/>
              </a:rPr>
              <a:t>Inode_ID</a:t>
            </a:r>
            <a:endParaRPr sz="2400">
              <a:latin typeface="Arial"/>
              <a:cs typeface="Arial"/>
            </a:endParaRPr>
          </a:p>
        </p:txBody>
      </p:sp>
      <p:sp>
        <p:nvSpPr>
          <p:cNvPr id="86" name="object 86"/>
          <p:cNvSpPr/>
          <p:nvPr/>
        </p:nvSpPr>
        <p:spPr>
          <a:xfrm>
            <a:off x="4263087" y="2498558"/>
            <a:ext cx="2021461" cy="657258"/>
          </a:xfrm>
          <a:prstGeom prst="rect">
            <a:avLst/>
          </a:prstGeom>
          <a:blipFill>
            <a:blip r:embed="rId13" cstate="print"/>
            <a:stretch>
              <a:fillRect/>
            </a:stretch>
          </a:blipFill>
        </p:spPr>
        <p:txBody>
          <a:bodyPr wrap="square" lIns="0" tIns="0" rIns="0" bIns="0" rtlCol="0"/>
          <a:lstStyle/>
          <a:p>
            <a:endParaRPr/>
          </a:p>
        </p:txBody>
      </p:sp>
      <p:sp>
        <p:nvSpPr>
          <p:cNvPr id="87" name="object 87"/>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30</a:t>
            </a:r>
            <a:endParaRPr sz="1000">
              <a:latin typeface="Arial"/>
              <a:cs typeface="Aria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53233" y="2440701"/>
            <a:ext cx="2644676" cy="400645"/>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3</a:t>
            </a:fld>
            <a:endParaRPr spc="-5"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589287" y="1127776"/>
            <a:ext cx="749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a:t>
            </a:r>
            <a:endParaRPr sz="1400">
              <a:latin typeface="Arial"/>
              <a:cs typeface="Arial"/>
            </a:endParaRPr>
          </a:p>
        </p:txBody>
      </p:sp>
      <p:sp>
        <p:nvSpPr>
          <p:cNvPr id="10" name="object 10"/>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user</a:t>
            </a:r>
          </a:p>
        </p:txBody>
      </p:sp>
      <p:sp>
        <p:nvSpPr>
          <p:cNvPr id="11" name="object 11"/>
          <p:cNvSpPr txBox="1"/>
          <p:nvPr/>
        </p:nvSpPr>
        <p:spPr>
          <a:xfrm>
            <a:off x="301276" y="2187638"/>
            <a:ext cx="942975" cy="224790"/>
          </a:xfrm>
          <a:prstGeom prst="rect">
            <a:avLst/>
          </a:prstGeom>
        </p:spPr>
        <p:txBody>
          <a:bodyPr vert="horz" wrap="square" lIns="0" tIns="0" rIns="0" bIns="0" rtlCol="0">
            <a:spAutoFit/>
          </a:bodyPr>
          <a:lstStyle/>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2" name="object 12"/>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6" name="object 16"/>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7" name="object 17"/>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8" name="object 18"/>
          <p:cNvSpPr/>
          <p:nvPr/>
        </p:nvSpPr>
        <p:spPr>
          <a:xfrm>
            <a:off x="4887112" y="1303349"/>
            <a:ext cx="519430" cy="213360"/>
          </a:xfrm>
          <a:custGeom>
            <a:avLst/>
            <a:gdLst/>
            <a:ahLst/>
            <a:cxnLst/>
            <a:rect l="l" t="t" r="r" b="b"/>
            <a:pathLst>
              <a:path w="519429" h="213359">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19" name="object 19"/>
          <p:cNvSpPr/>
          <p:nvPr/>
        </p:nvSpPr>
        <p:spPr>
          <a:xfrm>
            <a:off x="4887112" y="1516674"/>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0" name="object 20"/>
          <p:cNvSpPr/>
          <p:nvPr/>
        </p:nvSpPr>
        <p:spPr>
          <a:xfrm>
            <a:off x="4887112" y="1730000"/>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1" name="object 21"/>
          <p:cNvSpPr/>
          <p:nvPr/>
        </p:nvSpPr>
        <p:spPr>
          <a:xfrm>
            <a:off x="4887112" y="1943324"/>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sp>
        <p:nvSpPr>
          <p:cNvPr id="22" name="object 22"/>
          <p:cNvSpPr/>
          <p:nvPr/>
        </p:nvSpPr>
        <p:spPr>
          <a:xfrm>
            <a:off x="4887112" y="2156649"/>
            <a:ext cx="519430" cy="213360"/>
          </a:xfrm>
          <a:custGeom>
            <a:avLst/>
            <a:gdLst/>
            <a:ahLst/>
            <a:cxnLst/>
            <a:rect l="l" t="t" r="r" b="b"/>
            <a:pathLst>
              <a:path w="519429" h="213360">
                <a:moveTo>
                  <a:pt x="0" y="0"/>
                </a:moveTo>
                <a:lnTo>
                  <a:pt x="519224" y="0"/>
                </a:lnTo>
                <a:lnTo>
                  <a:pt x="519224" y="213324"/>
                </a:lnTo>
                <a:lnTo>
                  <a:pt x="0" y="213324"/>
                </a:lnTo>
                <a:lnTo>
                  <a:pt x="0" y="0"/>
                </a:lnTo>
                <a:close/>
              </a:path>
            </a:pathLst>
          </a:custGeom>
          <a:solidFill>
            <a:srgbClr val="FFFFFF"/>
          </a:solidFill>
        </p:spPr>
        <p:txBody>
          <a:bodyPr wrap="square" lIns="0" tIns="0" rIns="0" bIns="0" rtlCol="0"/>
          <a:lstStyle/>
          <a:p>
            <a:endParaRPr/>
          </a:p>
        </p:txBody>
      </p:sp>
      <p:graphicFrame>
        <p:nvGraphicFramePr>
          <p:cNvPr id="23" name="object 23"/>
          <p:cNvGraphicFramePr>
            <a:graphicFrameLocks noGrp="1"/>
          </p:cNvGraphicFramePr>
          <p:nvPr/>
        </p:nvGraphicFramePr>
        <p:xfrm>
          <a:off x="1934274" y="1090025"/>
          <a:ext cx="2015846" cy="1325880"/>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AA84F"/>
                    </a:solidFill>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24" name="object 24"/>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25" name="object 25"/>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26" name="object 26"/>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31" name="object 31"/>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32" name="object 3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43803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34" name="object 34"/>
          <p:cNvSpPr/>
          <p:nvPr/>
        </p:nvSpPr>
        <p:spPr>
          <a:xfrm>
            <a:off x="4938821" y="1154613"/>
            <a:ext cx="419509" cy="97879"/>
          </a:xfrm>
          <a:prstGeom prst="rect">
            <a:avLst/>
          </a:prstGeom>
          <a:blipFill>
            <a:blip r:embed="rId7" cstate="print"/>
            <a:stretch>
              <a:fillRect/>
            </a:stretch>
          </a:blipFill>
        </p:spPr>
        <p:txBody>
          <a:bodyPr wrap="square" lIns="0" tIns="0" rIns="0" bIns="0" rtlCol="0"/>
          <a:lstStyle/>
          <a:p>
            <a:endParaRPr/>
          </a:p>
        </p:txBody>
      </p:sp>
      <p:sp>
        <p:nvSpPr>
          <p:cNvPr id="35" name="object 3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6" name="object 36"/>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37" name="object 37"/>
          <p:cNvSpPr/>
          <p:nvPr/>
        </p:nvSpPr>
        <p:spPr>
          <a:xfrm>
            <a:off x="6886921" y="1154464"/>
            <a:ext cx="403659" cy="98028"/>
          </a:xfrm>
          <a:prstGeom prst="rect">
            <a:avLst/>
          </a:prstGeom>
          <a:blipFill>
            <a:blip r:embed="rId10" cstate="print"/>
            <a:stretch>
              <a:fillRect/>
            </a:stretch>
          </a:blipFill>
        </p:spPr>
        <p:txBody>
          <a:bodyPr wrap="square" lIns="0" tIns="0" rIns="0" bIns="0" rtlCol="0"/>
          <a:lstStyle/>
          <a:p>
            <a:endParaRPr/>
          </a:p>
        </p:txBody>
      </p:sp>
      <p:sp>
        <p:nvSpPr>
          <p:cNvPr id="38" name="object 38"/>
          <p:cNvSpPr/>
          <p:nvPr/>
        </p:nvSpPr>
        <p:spPr>
          <a:xfrm>
            <a:off x="7394518" y="1154613"/>
            <a:ext cx="627515" cy="97879"/>
          </a:xfrm>
          <a:prstGeom prst="rect">
            <a:avLst/>
          </a:prstGeom>
          <a:blipFill>
            <a:blip r:embed="rId11" cstate="print"/>
            <a:stretch>
              <a:fillRect/>
            </a:stretch>
          </a:blipFill>
        </p:spPr>
        <p:txBody>
          <a:bodyPr wrap="square" lIns="0" tIns="0" rIns="0" bIns="0" rtlCol="0"/>
          <a:lstStyle/>
          <a:p>
            <a:endParaRPr/>
          </a:p>
        </p:txBody>
      </p:sp>
      <p:sp>
        <p:nvSpPr>
          <p:cNvPr id="39" name="object 39"/>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40" name="object 40"/>
          <p:cNvSpPr/>
          <p:nvPr/>
        </p:nvSpPr>
        <p:spPr>
          <a:xfrm>
            <a:off x="1300050" y="1619000"/>
            <a:ext cx="478790" cy="520065"/>
          </a:xfrm>
          <a:custGeom>
            <a:avLst/>
            <a:gdLst/>
            <a:ahLst/>
            <a:cxnLst/>
            <a:rect l="l" t="t" r="r" b="b"/>
            <a:pathLst>
              <a:path w="478789" h="520064">
                <a:moveTo>
                  <a:pt x="0" y="129899"/>
                </a:moveTo>
                <a:lnTo>
                  <a:pt x="229263" y="129899"/>
                </a:lnTo>
                <a:lnTo>
                  <a:pt x="229263" y="0"/>
                </a:lnTo>
                <a:lnTo>
                  <a:pt x="478499" y="259799"/>
                </a:lnTo>
                <a:lnTo>
                  <a:pt x="229263" y="519599"/>
                </a:lnTo>
                <a:lnTo>
                  <a:pt x="229263" y="389699"/>
                </a:lnTo>
                <a:lnTo>
                  <a:pt x="0" y="389699"/>
                </a:lnTo>
                <a:lnTo>
                  <a:pt x="0" y="129899"/>
                </a:lnTo>
                <a:close/>
              </a:path>
            </a:pathLst>
          </a:custGeom>
          <a:ln w="9524">
            <a:solidFill>
              <a:srgbClr val="595959"/>
            </a:solidFill>
          </a:ln>
        </p:spPr>
        <p:txBody>
          <a:bodyPr wrap="square" lIns="0" tIns="0" rIns="0" bIns="0" rtlCol="0"/>
          <a:lstStyle/>
          <a:p>
            <a:endParaRPr/>
          </a:p>
        </p:txBody>
      </p:sp>
      <p:sp>
        <p:nvSpPr>
          <p:cNvPr id="41" name="object 41"/>
          <p:cNvSpPr/>
          <p:nvPr/>
        </p:nvSpPr>
        <p:spPr>
          <a:xfrm>
            <a:off x="4497199" y="3466600"/>
            <a:ext cx="517525" cy="295275"/>
          </a:xfrm>
          <a:custGeom>
            <a:avLst/>
            <a:gdLst/>
            <a:ahLst/>
            <a:cxnLst/>
            <a:rect l="l" t="t" r="r" b="b"/>
            <a:pathLst>
              <a:path w="517525" h="295275">
                <a:moveTo>
                  <a:pt x="0" y="0"/>
                </a:moveTo>
                <a:lnTo>
                  <a:pt x="517125" y="0"/>
                </a:lnTo>
                <a:lnTo>
                  <a:pt x="517125" y="295150"/>
                </a:lnTo>
                <a:lnTo>
                  <a:pt x="0" y="295150"/>
                </a:lnTo>
                <a:lnTo>
                  <a:pt x="0" y="0"/>
                </a:lnTo>
                <a:close/>
              </a:path>
            </a:pathLst>
          </a:custGeom>
          <a:solidFill>
            <a:srgbClr val="000000"/>
          </a:solidFill>
        </p:spPr>
        <p:txBody>
          <a:bodyPr wrap="square" lIns="0" tIns="0" rIns="0" bIns="0" rtlCol="0"/>
          <a:lstStyle/>
          <a:p>
            <a:endParaRPr/>
          </a:p>
        </p:txBody>
      </p:sp>
      <p:sp>
        <p:nvSpPr>
          <p:cNvPr id="42" name="object 42"/>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43" name="object 43"/>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44" name="object 44"/>
          <p:cNvSpPr/>
          <p:nvPr/>
        </p:nvSpPr>
        <p:spPr>
          <a:xfrm>
            <a:off x="4497199" y="3761749"/>
            <a:ext cx="517525" cy="295275"/>
          </a:xfrm>
          <a:custGeom>
            <a:avLst/>
            <a:gdLst/>
            <a:ahLst/>
            <a:cxnLst/>
            <a:rect l="l" t="t" r="r" b="b"/>
            <a:pathLst>
              <a:path w="517525" h="295275">
                <a:moveTo>
                  <a:pt x="0" y="0"/>
                </a:moveTo>
                <a:lnTo>
                  <a:pt x="517125" y="0"/>
                </a:lnTo>
                <a:lnTo>
                  <a:pt x="517125" y="295150"/>
                </a:lnTo>
                <a:lnTo>
                  <a:pt x="0" y="295150"/>
                </a:lnTo>
                <a:lnTo>
                  <a:pt x="0" y="0"/>
                </a:lnTo>
                <a:close/>
              </a:path>
            </a:pathLst>
          </a:custGeom>
          <a:solidFill>
            <a:srgbClr val="FFD966"/>
          </a:solidFill>
        </p:spPr>
        <p:txBody>
          <a:bodyPr wrap="square" lIns="0" tIns="0" rIns="0" bIns="0" rtlCol="0"/>
          <a:lstStyle/>
          <a:p>
            <a:endParaRPr/>
          </a:p>
        </p:txBody>
      </p:sp>
      <p:sp>
        <p:nvSpPr>
          <p:cNvPr id="45" name="object 45"/>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6" name="object 46"/>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7" name="object 47"/>
          <p:cNvSpPr/>
          <p:nvPr/>
        </p:nvSpPr>
        <p:spPr>
          <a:xfrm>
            <a:off x="1920625" y="4224149"/>
            <a:ext cx="1355725" cy="128270"/>
          </a:xfrm>
          <a:custGeom>
            <a:avLst/>
            <a:gdLst/>
            <a:ahLst/>
            <a:cxnLst/>
            <a:rect l="l" t="t" r="r" b="b"/>
            <a:pathLst>
              <a:path w="1355725" h="128270">
                <a:moveTo>
                  <a:pt x="0" y="0"/>
                </a:moveTo>
                <a:lnTo>
                  <a:pt x="1355425" y="0"/>
                </a:lnTo>
                <a:lnTo>
                  <a:pt x="1355425" y="127900"/>
                </a:lnTo>
                <a:lnTo>
                  <a:pt x="0" y="127900"/>
                </a:lnTo>
                <a:lnTo>
                  <a:pt x="0" y="0"/>
                </a:lnTo>
                <a:close/>
              </a:path>
            </a:pathLst>
          </a:custGeom>
          <a:solidFill>
            <a:srgbClr val="6AA84F"/>
          </a:solidFill>
        </p:spPr>
        <p:txBody>
          <a:bodyPr wrap="square" lIns="0" tIns="0" rIns="0" bIns="0" rtlCol="0"/>
          <a:lstStyle/>
          <a:p>
            <a:endParaRPr/>
          </a:p>
        </p:txBody>
      </p:sp>
      <p:sp>
        <p:nvSpPr>
          <p:cNvPr id="48" name="object 48"/>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9" name="object 49"/>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0" name="object 50"/>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1" name="object 51"/>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2" name="object 52"/>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3" name="object 53"/>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4" name="object 54"/>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5" name="object 55"/>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6" name="object 56"/>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7" name="object 57"/>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8" name="object 58"/>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9" name="object 59"/>
          <p:cNvSpPr/>
          <p:nvPr/>
        </p:nvSpPr>
        <p:spPr>
          <a:xfrm>
            <a:off x="1920625"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0" name="object 60"/>
          <p:cNvSpPr/>
          <p:nvPr/>
        </p:nvSpPr>
        <p:spPr>
          <a:xfrm>
            <a:off x="3276050"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1" name="object 61"/>
          <p:cNvSpPr/>
          <p:nvPr/>
        </p:nvSpPr>
        <p:spPr>
          <a:xfrm>
            <a:off x="3658899" y="4224149"/>
            <a:ext cx="0" cy="723265"/>
          </a:xfrm>
          <a:custGeom>
            <a:avLst/>
            <a:gdLst/>
            <a:ahLst/>
            <a:cxnLst/>
            <a:rect l="l" t="t" r="r" b="b"/>
            <a:pathLst>
              <a:path h="723264">
                <a:moveTo>
                  <a:pt x="0" y="722950"/>
                </a:moveTo>
                <a:lnTo>
                  <a:pt x="0" y="0"/>
                </a:lnTo>
              </a:path>
            </a:pathLst>
          </a:custGeom>
          <a:ln w="9524">
            <a:solidFill>
              <a:srgbClr val="000000"/>
            </a:solidFill>
          </a:ln>
        </p:spPr>
        <p:txBody>
          <a:bodyPr wrap="square" lIns="0" tIns="0" rIns="0" bIns="0" rtlCol="0"/>
          <a:lstStyle/>
          <a:p>
            <a:endParaRPr/>
          </a:p>
        </p:txBody>
      </p:sp>
      <p:sp>
        <p:nvSpPr>
          <p:cNvPr id="62" name="object 62"/>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3" name="object 63"/>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4" name="object 64"/>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5" name="object 65"/>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6" name="object 66"/>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7" name="object 67"/>
          <p:cNvSpPr/>
          <p:nvPr/>
        </p:nvSpPr>
        <p:spPr>
          <a:xfrm>
            <a:off x="4497199" y="3761749"/>
            <a:ext cx="512445" cy="0"/>
          </a:xfrm>
          <a:custGeom>
            <a:avLst/>
            <a:gdLst/>
            <a:ahLst/>
            <a:cxnLst/>
            <a:rect l="l" t="t" r="r" b="b"/>
            <a:pathLst>
              <a:path w="512445">
                <a:moveTo>
                  <a:pt x="0" y="0"/>
                </a:moveTo>
                <a:lnTo>
                  <a:pt x="512375" y="0"/>
                </a:lnTo>
              </a:path>
            </a:pathLst>
          </a:custGeom>
          <a:ln w="9524">
            <a:solidFill>
              <a:srgbClr val="000000"/>
            </a:solidFill>
          </a:ln>
        </p:spPr>
        <p:txBody>
          <a:bodyPr wrap="square" lIns="0" tIns="0" rIns="0" bIns="0" rtlCol="0"/>
          <a:lstStyle/>
          <a:p>
            <a:endParaRPr/>
          </a:p>
        </p:txBody>
      </p:sp>
      <p:sp>
        <p:nvSpPr>
          <p:cNvPr id="68" name="object 68"/>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9" name="object 69"/>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0" name="object 70"/>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1" name="object 71"/>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2" name="object 72"/>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73" name="object 73"/>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4" name="object 74"/>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75" name="object 75"/>
          <p:cNvSpPr/>
          <p:nvPr/>
        </p:nvSpPr>
        <p:spPr>
          <a:xfrm>
            <a:off x="2275678" y="3578399"/>
            <a:ext cx="648890" cy="102840"/>
          </a:xfrm>
          <a:prstGeom prst="rect">
            <a:avLst/>
          </a:prstGeom>
          <a:blipFill>
            <a:blip r:embed="rId12" cstate="print"/>
            <a:stretch>
              <a:fillRect/>
            </a:stretch>
          </a:blipFill>
        </p:spPr>
        <p:txBody>
          <a:bodyPr wrap="square" lIns="0" tIns="0" rIns="0" bIns="0" rtlCol="0"/>
          <a:lstStyle/>
          <a:p>
            <a:endParaRPr/>
          </a:p>
        </p:txBody>
      </p:sp>
      <p:sp>
        <p:nvSpPr>
          <p:cNvPr id="76" name="object 76"/>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77" name="object 77"/>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78" name="object 78"/>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79" name="object 79"/>
          <p:cNvSpPr/>
          <p:nvPr/>
        </p:nvSpPr>
        <p:spPr>
          <a:xfrm>
            <a:off x="662899" y="2911649"/>
            <a:ext cx="3834765" cy="1312545"/>
          </a:xfrm>
          <a:custGeom>
            <a:avLst/>
            <a:gdLst/>
            <a:ahLst/>
            <a:cxnLst/>
            <a:rect l="l" t="t" r="r" b="b"/>
            <a:pathLst>
              <a:path w="3834765" h="1312545">
                <a:moveTo>
                  <a:pt x="0" y="0"/>
                </a:moveTo>
                <a:lnTo>
                  <a:pt x="3834299" y="0"/>
                </a:lnTo>
                <a:lnTo>
                  <a:pt x="3834299" y="1312499"/>
                </a:lnTo>
                <a:lnTo>
                  <a:pt x="0" y="1312499"/>
                </a:lnTo>
                <a:lnTo>
                  <a:pt x="0" y="0"/>
                </a:lnTo>
                <a:close/>
              </a:path>
            </a:pathLst>
          </a:custGeom>
          <a:solidFill>
            <a:srgbClr val="980000"/>
          </a:solidFill>
        </p:spPr>
        <p:txBody>
          <a:bodyPr wrap="square" lIns="0" tIns="0" rIns="0" bIns="0" rtlCol="0"/>
          <a:lstStyle/>
          <a:p>
            <a:endParaRPr/>
          </a:p>
        </p:txBody>
      </p:sp>
      <p:sp>
        <p:nvSpPr>
          <p:cNvPr id="80" name="object 80"/>
          <p:cNvSpPr txBox="1"/>
          <p:nvPr/>
        </p:nvSpPr>
        <p:spPr>
          <a:xfrm>
            <a:off x="735925" y="3000423"/>
            <a:ext cx="3056255" cy="1084580"/>
          </a:xfrm>
          <a:prstGeom prst="rect">
            <a:avLst/>
          </a:prstGeom>
        </p:spPr>
        <p:txBody>
          <a:bodyPr vert="horz" wrap="square" lIns="0" tIns="0" rIns="0" bIns="0" rtlCol="0">
            <a:spAutoFit/>
          </a:bodyPr>
          <a:lstStyle/>
          <a:p>
            <a:pPr marL="12700" marR="5080">
              <a:lnSpc>
                <a:spcPts val="2850"/>
              </a:lnSpc>
            </a:pPr>
            <a:r>
              <a:rPr sz="2400" spc="-5" dirty="0">
                <a:solidFill>
                  <a:srgbClr val="FFFFFF"/>
                </a:solidFill>
                <a:latin typeface="Arial"/>
                <a:cs typeface="Arial"/>
              </a:rPr>
              <a:t>The INode table is  partitioned using the  Parent_ID of an</a:t>
            </a:r>
            <a:r>
              <a:rPr sz="2400" spc="-35" dirty="0">
                <a:solidFill>
                  <a:srgbClr val="FFFFFF"/>
                </a:solidFill>
                <a:latin typeface="Arial"/>
                <a:cs typeface="Arial"/>
              </a:rPr>
              <a:t> </a:t>
            </a:r>
            <a:r>
              <a:rPr sz="2400" spc="-5" dirty="0">
                <a:solidFill>
                  <a:srgbClr val="FFFFFF"/>
                </a:solidFill>
                <a:latin typeface="Arial"/>
                <a:cs typeface="Arial"/>
              </a:rPr>
              <a:t>INode</a:t>
            </a:r>
            <a:endParaRPr sz="2400">
              <a:latin typeface="Arial"/>
              <a:cs typeface="Arial"/>
            </a:endParaRPr>
          </a:p>
        </p:txBody>
      </p:sp>
      <p:sp>
        <p:nvSpPr>
          <p:cNvPr id="81" name="object 81"/>
          <p:cNvSpPr/>
          <p:nvPr/>
        </p:nvSpPr>
        <p:spPr>
          <a:xfrm>
            <a:off x="3224024" y="2596705"/>
            <a:ext cx="19685" cy="401955"/>
          </a:xfrm>
          <a:custGeom>
            <a:avLst/>
            <a:gdLst/>
            <a:ahLst/>
            <a:cxnLst/>
            <a:rect l="l" t="t" r="r" b="b"/>
            <a:pathLst>
              <a:path w="19685" h="401955">
                <a:moveTo>
                  <a:pt x="0" y="401466"/>
                </a:moveTo>
                <a:lnTo>
                  <a:pt x="19136" y="0"/>
                </a:lnTo>
              </a:path>
            </a:pathLst>
          </a:custGeom>
          <a:ln w="28574">
            <a:solidFill>
              <a:srgbClr val="595959"/>
            </a:solidFill>
          </a:ln>
        </p:spPr>
        <p:txBody>
          <a:bodyPr wrap="square" lIns="0" tIns="0" rIns="0" bIns="0" rtlCol="0"/>
          <a:lstStyle/>
          <a:p>
            <a:endParaRPr/>
          </a:p>
        </p:txBody>
      </p:sp>
      <p:sp>
        <p:nvSpPr>
          <p:cNvPr id="82" name="object 82"/>
          <p:cNvSpPr/>
          <p:nvPr/>
        </p:nvSpPr>
        <p:spPr>
          <a:xfrm>
            <a:off x="3196016" y="2467176"/>
            <a:ext cx="94615" cy="132080"/>
          </a:xfrm>
          <a:custGeom>
            <a:avLst/>
            <a:gdLst/>
            <a:ahLst/>
            <a:cxnLst/>
            <a:rect l="l" t="t" r="r" b="b"/>
            <a:pathLst>
              <a:path w="94614" h="132080">
                <a:moveTo>
                  <a:pt x="94289" y="131776"/>
                </a:moveTo>
                <a:lnTo>
                  <a:pt x="53318" y="0"/>
                </a:lnTo>
                <a:lnTo>
                  <a:pt x="0" y="127281"/>
                </a:lnTo>
                <a:lnTo>
                  <a:pt x="94289" y="131776"/>
                </a:lnTo>
                <a:close/>
              </a:path>
            </a:pathLst>
          </a:custGeom>
          <a:ln w="28574">
            <a:solidFill>
              <a:srgbClr val="595959"/>
            </a:solidFill>
          </a:ln>
        </p:spPr>
        <p:txBody>
          <a:bodyPr wrap="square" lIns="0" tIns="0" rIns="0" bIns="0" rtlCol="0"/>
          <a:lstStyle/>
          <a:p>
            <a:endParaRPr/>
          </a:p>
        </p:txBody>
      </p:sp>
      <p:sp>
        <p:nvSpPr>
          <p:cNvPr id="83" name="object 83"/>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30</a:t>
            </a:fld>
            <a:endParaRPr spc="-5"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6" name="object 16"/>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18" name="object 18"/>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sp>
        <p:nvSpPr>
          <p:cNvPr id="19" name="object 19"/>
          <p:cNvSpPr/>
          <p:nvPr/>
        </p:nvSpPr>
        <p:spPr>
          <a:xfrm>
            <a:off x="2576268" y="904144"/>
            <a:ext cx="745926" cy="10537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89187" y="904144"/>
            <a:ext cx="706189" cy="10537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6895646" y="904144"/>
            <a:ext cx="822647" cy="130671"/>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4380321" y="1154464"/>
            <a:ext cx="403659" cy="98028"/>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4938821" y="1154613"/>
            <a:ext cx="419509" cy="97879"/>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9" name="object 29"/>
          <p:cNvSpPr/>
          <p:nvPr/>
        </p:nvSpPr>
        <p:spPr>
          <a:xfrm>
            <a:off x="6277171" y="1154613"/>
            <a:ext cx="419509" cy="9787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6886921" y="1154464"/>
            <a:ext cx="403659" cy="98028"/>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7394518" y="1154613"/>
            <a:ext cx="627515" cy="97879"/>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34" name="object 34"/>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9" name="object 39"/>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0" name="object 4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1" name="object 4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2" name="object 42"/>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3" name="object 4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4" name="object 4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5" name="object 4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6" name="object 4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7" name="object 4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8" name="object 4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9" name="object 4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0" name="object 5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1" name="object 5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2" name="object 5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3" name="object 5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4" name="object 54"/>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5" name="object 55"/>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6" name="object 56"/>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7" name="object 5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8" name="object 5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9" name="object 5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0" name="object 6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1" name="object 6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2" name="object 62"/>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3" name="object 63"/>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4" name="object 64"/>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5" name="object 65"/>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66" name="object 66"/>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7" name="object 67"/>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8" name="object 68"/>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9" name="object 69"/>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0" name="object 70"/>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71" name="object 71"/>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72" name="object 72"/>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73" name="object 73"/>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74" name="object 74"/>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75" name="object 75"/>
          <p:cNvSpPr txBox="1"/>
          <p:nvPr/>
        </p:nvSpPr>
        <p:spPr>
          <a:xfrm>
            <a:off x="2560952" y="3783088"/>
            <a:ext cx="74930" cy="224790"/>
          </a:xfrm>
          <a:prstGeom prst="rect">
            <a:avLst/>
          </a:prstGeom>
        </p:spPr>
        <p:txBody>
          <a:bodyPr vert="horz" wrap="square" lIns="0" tIns="0" rIns="0" bIns="0" rtlCol="0">
            <a:spAutoFit/>
          </a:bodyPr>
          <a:lstStyle/>
          <a:p>
            <a:pPr marL="12700">
              <a:lnSpc>
                <a:spcPct val="100000"/>
              </a:lnSpc>
            </a:pPr>
            <a:r>
              <a:rPr sz="1400" b="1" spc="-5" dirty="0">
                <a:latin typeface="Arial"/>
                <a:cs typeface="Arial"/>
              </a:rPr>
              <a:t>/</a:t>
            </a:r>
            <a:endParaRPr sz="1400">
              <a:latin typeface="Arial"/>
              <a:cs typeface="Arial"/>
            </a:endParaRPr>
          </a:p>
        </p:txBody>
      </p:sp>
      <p:sp>
        <p:nvSpPr>
          <p:cNvPr id="76" name="object 76"/>
          <p:cNvSpPr/>
          <p:nvPr/>
        </p:nvSpPr>
        <p:spPr>
          <a:xfrm>
            <a:off x="809362" y="1272963"/>
            <a:ext cx="866775" cy="133985"/>
          </a:xfrm>
          <a:custGeom>
            <a:avLst/>
            <a:gdLst/>
            <a:ahLst/>
            <a:cxnLst/>
            <a:rect l="l" t="t" r="r" b="b"/>
            <a:pathLst>
              <a:path w="866775" h="133984">
                <a:moveTo>
                  <a:pt x="0" y="0"/>
                </a:moveTo>
                <a:lnTo>
                  <a:pt x="866748" y="133500"/>
                </a:lnTo>
              </a:path>
            </a:pathLst>
          </a:custGeom>
          <a:ln w="28574">
            <a:solidFill>
              <a:srgbClr val="595959"/>
            </a:solidFill>
          </a:ln>
        </p:spPr>
        <p:txBody>
          <a:bodyPr wrap="square" lIns="0" tIns="0" rIns="0" bIns="0" rtlCol="0"/>
          <a:lstStyle/>
          <a:p>
            <a:endParaRPr/>
          </a:p>
        </p:txBody>
      </p:sp>
      <p:sp>
        <p:nvSpPr>
          <p:cNvPr id="77" name="object 77"/>
          <p:cNvSpPr/>
          <p:nvPr/>
        </p:nvSpPr>
        <p:spPr>
          <a:xfrm>
            <a:off x="1668925" y="1359815"/>
            <a:ext cx="135890" cy="93345"/>
          </a:xfrm>
          <a:custGeom>
            <a:avLst/>
            <a:gdLst/>
            <a:ahLst/>
            <a:cxnLst/>
            <a:rect l="l" t="t" r="r" b="b"/>
            <a:pathLst>
              <a:path w="135889" h="93344">
                <a:moveTo>
                  <a:pt x="0" y="93296"/>
                </a:moveTo>
                <a:lnTo>
                  <a:pt x="135349" y="66388"/>
                </a:lnTo>
                <a:lnTo>
                  <a:pt x="14369" y="0"/>
                </a:lnTo>
                <a:lnTo>
                  <a:pt x="0" y="93296"/>
                </a:lnTo>
                <a:close/>
              </a:path>
            </a:pathLst>
          </a:custGeom>
          <a:ln w="28574">
            <a:solidFill>
              <a:srgbClr val="595959"/>
            </a:solidFill>
          </a:ln>
        </p:spPr>
        <p:txBody>
          <a:bodyPr wrap="square" lIns="0" tIns="0" rIns="0" bIns="0" rtlCol="0"/>
          <a:lstStyle/>
          <a:p>
            <a:endParaRPr/>
          </a:p>
        </p:txBody>
      </p:sp>
      <p:sp>
        <p:nvSpPr>
          <p:cNvPr id="78" name="object 78"/>
          <p:cNvSpPr/>
          <p:nvPr/>
        </p:nvSpPr>
        <p:spPr>
          <a:xfrm>
            <a:off x="2794345" y="1412475"/>
            <a:ext cx="1426845" cy="1826260"/>
          </a:xfrm>
          <a:custGeom>
            <a:avLst/>
            <a:gdLst/>
            <a:ahLst/>
            <a:cxnLst/>
            <a:rect l="l" t="t" r="r" b="b"/>
            <a:pathLst>
              <a:path w="1426845" h="1826260">
                <a:moveTo>
                  <a:pt x="1016628" y="0"/>
                </a:moveTo>
                <a:lnTo>
                  <a:pt x="1027838" y="36424"/>
                </a:lnTo>
                <a:lnTo>
                  <a:pt x="1040248" y="72502"/>
                </a:lnTo>
                <a:lnTo>
                  <a:pt x="1053287" y="108383"/>
                </a:lnTo>
                <a:lnTo>
                  <a:pt x="1066688" y="144110"/>
                </a:lnTo>
                <a:lnTo>
                  <a:pt x="1080314" y="179727"/>
                </a:lnTo>
                <a:lnTo>
                  <a:pt x="1094110" y="215343"/>
                </a:lnTo>
                <a:lnTo>
                  <a:pt x="1107968" y="250858"/>
                </a:lnTo>
                <a:lnTo>
                  <a:pt x="1121886" y="286385"/>
                </a:lnTo>
                <a:lnTo>
                  <a:pt x="1128730" y="303835"/>
                </a:lnTo>
                <a:lnTo>
                  <a:pt x="1142647" y="339329"/>
                </a:lnTo>
                <a:lnTo>
                  <a:pt x="1156551" y="374859"/>
                </a:lnTo>
                <a:lnTo>
                  <a:pt x="1170396" y="410371"/>
                </a:lnTo>
                <a:lnTo>
                  <a:pt x="1184189" y="445938"/>
                </a:lnTo>
                <a:lnTo>
                  <a:pt x="1197907" y="481553"/>
                </a:lnTo>
                <a:lnTo>
                  <a:pt x="1211534" y="517223"/>
                </a:lnTo>
                <a:lnTo>
                  <a:pt x="1225057" y="552967"/>
                </a:lnTo>
                <a:lnTo>
                  <a:pt x="1238428" y="588700"/>
                </a:lnTo>
                <a:lnTo>
                  <a:pt x="1251639" y="624456"/>
                </a:lnTo>
                <a:lnTo>
                  <a:pt x="1264685" y="660273"/>
                </a:lnTo>
                <a:lnTo>
                  <a:pt x="1277561" y="696193"/>
                </a:lnTo>
                <a:lnTo>
                  <a:pt x="1290219" y="732146"/>
                </a:lnTo>
                <a:lnTo>
                  <a:pt x="1302649" y="768176"/>
                </a:lnTo>
                <a:lnTo>
                  <a:pt x="1314839" y="804324"/>
                </a:lnTo>
                <a:lnTo>
                  <a:pt x="1326770" y="840628"/>
                </a:lnTo>
                <a:lnTo>
                  <a:pt x="1338379" y="877007"/>
                </a:lnTo>
                <a:lnTo>
                  <a:pt x="1349636" y="913487"/>
                </a:lnTo>
                <a:lnTo>
                  <a:pt x="1360500" y="950083"/>
                </a:lnTo>
                <a:lnTo>
                  <a:pt x="1370917" y="986799"/>
                </a:lnTo>
                <a:lnTo>
                  <a:pt x="1380820" y="1023621"/>
                </a:lnTo>
                <a:lnTo>
                  <a:pt x="1390149" y="1060619"/>
                </a:lnTo>
                <a:lnTo>
                  <a:pt x="1398792" y="1097730"/>
                </a:lnTo>
                <a:lnTo>
                  <a:pt x="1406652" y="1135055"/>
                </a:lnTo>
                <a:lnTo>
                  <a:pt x="1413559" y="1172538"/>
                </a:lnTo>
                <a:lnTo>
                  <a:pt x="1419318" y="1210239"/>
                </a:lnTo>
                <a:lnTo>
                  <a:pt x="1423638" y="1248105"/>
                </a:lnTo>
                <a:lnTo>
                  <a:pt x="1426119" y="1286178"/>
                </a:lnTo>
                <a:lnTo>
                  <a:pt x="1426490" y="1306147"/>
                </a:lnTo>
                <a:lnTo>
                  <a:pt x="1424881" y="1344270"/>
                </a:lnTo>
                <a:lnTo>
                  <a:pt x="1419135" y="1381985"/>
                </a:lnTo>
                <a:lnTo>
                  <a:pt x="1407258" y="1418193"/>
                </a:lnTo>
                <a:lnTo>
                  <a:pt x="1387625" y="1450908"/>
                </a:lnTo>
                <a:lnTo>
                  <a:pt x="1361109" y="1478337"/>
                </a:lnTo>
                <a:lnTo>
                  <a:pt x="1329697" y="1499982"/>
                </a:lnTo>
                <a:lnTo>
                  <a:pt x="1295295" y="1516459"/>
                </a:lnTo>
                <a:lnTo>
                  <a:pt x="1259227" y="1528752"/>
                </a:lnTo>
                <a:lnTo>
                  <a:pt x="1222155" y="1537808"/>
                </a:lnTo>
                <a:lnTo>
                  <a:pt x="1184545" y="1544338"/>
                </a:lnTo>
                <a:lnTo>
                  <a:pt x="1146665" y="1548890"/>
                </a:lnTo>
                <a:lnTo>
                  <a:pt x="1108628" y="1551887"/>
                </a:lnTo>
                <a:lnTo>
                  <a:pt x="1070524" y="1553647"/>
                </a:lnTo>
                <a:lnTo>
                  <a:pt x="1032361" y="1554421"/>
                </a:lnTo>
                <a:lnTo>
                  <a:pt x="1014208" y="1554504"/>
                </a:lnTo>
                <a:lnTo>
                  <a:pt x="976024" y="1554181"/>
                </a:lnTo>
                <a:lnTo>
                  <a:pt x="937929" y="1553313"/>
                </a:lnTo>
                <a:lnTo>
                  <a:pt x="899790" y="1552031"/>
                </a:lnTo>
                <a:lnTo>
                  <a:pt x="861664" y="1550454"/>
                </a:lnTo>
                <a:lnTo>
                  <a:pt x="823600" y="1548697"/>
                </a:lnTo>
                <a:lnTo>
                  <a:pt x="796146" y="1547376"/>
                </a:lnTo>
                <a:lnTo>
                  <a:pt x="758056" y="1545551"/>
                </a:lnTo>
                <a:lnTo>
                  <a:pt x="719935" y="1543837"/>
                </a:lnTo>
                <a:lnTo>
                  <a:pt x="681858" y="1542355"/>
                </a:lnTo>
                <a:lnTo>
                  <a:pt x="643722" y="1541236"/>
                </a:lnTo>
                <a:lnTo>
                  <a:pt x="605565" y="1540641"/>
                </a:lnTo>
                <a:lnTo>
                  <a:pt x="591756" y="1540591"/>
                </a:lnTo>
                <a:lnTo>
                  <a:pt x="553620" y="1541031"/>
                </a:lnTo>
                <a:lnTo>
                  <a:pt x="515501" y="1542546"/>
                </a:lnTo>
                <a:lnTo>
                  <a:pt x="477470" y="1545509"/>
                </a:lnTo>
                <a:lnTo>
                  <a:pt x="439638" y="1550449"/>
                </a:lnTo>
                <a:lnTo>
                  <a:pt x="402293" y="1558150"/>
                </a:lnTo>
                <a:lnTo>
                  <a:pt x="365943" y="1569663"/>
                </a:lnTo>
                <a:lnTo>
                  <a:pt x="330498" y="1583799"/>
                </a:lnTo>
                <a:lnTo>
                  <a:pt x="295856" y="1599795"/>
                </a:lnTo>
                <a:lnTo>
                  <a:pt x="262060" y="1617512"/>
                </a:lnTo>
                <a:lnTo>
                  <a:pt x="229152" y="1636794"/>
                </a:lnTo>
                <a:lnTo>
                  <a:pt x="197092" y="1657523"/>
                </a:lnTo>
                <a:lnTo>
                  <a:pt x="165930" y="1679516"/>
                </a:lnTo>
                <a:lnTo>
                  <a:pt x="135571" y="1702686"/>
                </a:lnTo>
                <a:lnTo>
                  <a:pt x="106015" y="1726870"/>
                </a:lnTo>
                <a:lnTo>
                  <a:pt x="77214" y="1751935"/>
                </a:lnTo>
                <a:lnTo>
                  <a:pt x="49132" y="1777723"/>
                </a:lnTo>
                <a:lnTo>
                  <a:pt x="21592" y="1804185"/>
                </a:lnTo>
                <a:lnTo>
                  <a:pt x="4710" y="1820903"/>
                </a:lnTo>
                <a:lnTo>
                  <a:pt x="0" y="1825645"/>
                </a:lnTo>
              </a:path>
            </a:pathLst>
          </a:custGeom>
          <a:ln w="28574">
            <a:solidFill>
              <a:srgbClr val="595959"/>
            </a:solidFill>
          </a:ln>
        </p:spPr>
        <p:txBody>
          <a:bodyPr wrap="square" lIns="0" tIns="0" rIns="0" bIns="0" rtlCol="0"/>
          <a:lstStyle/>
          <a:p>
            <a:endParaRPr/>
          </a:p>
        </p:txBody>
      </p:sp>
      <p:sp>
        <p:nvSpPr>
          <p:cNvPr id="79" name="object 79"/>
          <p:cNvSpPr/>
          <p:nvPr/>
        </p:nvSpPr>
        <p:spPr>
          <a:xfrm>
            <a:off x="2701582" y="3204357"/>
            <a:ext cx="126364" cy="124460"/>
          </a:xfrm>
          <a:custGeom>
            <a:avLst/>
            <a:gdLst/>
            <a:ahLst/>
            <a:cxnLst/>
            <a:rect l="l" t="t" r="r" b="b"/>
            <a:pathLst>
              <a:path w="126364" h="124460">
                <a:moveTo>
                  <a:pt x="59782" y="0"/>
                </a:moveTo>
                <a:lnTo>
                  <a:pt x="0" y="124376"/>
                </a:lnTo>
                <a:lnTo>
                  <a:pt x="125743" y="67526"/>
                </a:lnTo>
                <a:lnTo>
                  <a:pt x="59782" y="0"/>
                </a:lnTo>
                <a:close/>
              </a:path>
            </a:pathLst>
          </a:custGeom>
          <a:ln w="28574">
            <a:solidFill>
              <a:srgbClr val="595959"/>
            </a:solidFill>
          </a:ln>
        </p:spPr>
        <p:txBody>
          <a:bodyPr wrap="square" lIns="0" tIns="0" rIns="0" bIns="0" rtlCol="0"/>
          <a:lstStyle/>
          <a:p>
            <a:endParaRPr/>
          </a:p>
        </p:txBody>
      </p:sp>
      <p:sp>
        <p:nvSpPr>
          <p:cNvPr id="80" name="object 8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31</a:t>
            </a:fld>
            <a:endParaRPr spc="-5"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1" name="object 11"/>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3" name="object 13"/>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000000"/>
          </a:solidFill>
        </p:spPr>
        <p:txBody>
          <a:bodyPr wrap="square" lIns="0" tIns="0" rIns="0" bIns="0" rtlCol="0"/>
          <a:lstStyle/>
          <a:p>
            <a:endParaRPr/>
          </a:p>
        </p:txBody>
      </p:sp>
      <p:sp>
        <p:nvSpPr>
          <p:cNvPr id="15" name="object 15"/>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6" name="object 16"/>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18" name="object 18"/>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D966"/>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D966"/>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D966"/>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FD966"/>
                    </a:solidFill>
                  </a:tcPr>
                </a:tc>
                <a:extLst>
                  <a:ext uri="{0D108BD9-81ED-4DB2-BD59-A6C34878D82A}">
                    <a16:rowId xmlns:a16="http://schemas.microsoft.com/office/drawing/2014/main" val="10002"/>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sp>
        <p:nvSpPr>
          <p:cNvPr id="19" name="object 19"/>
          <p:cNvSpPr/>
          <p:nvPr/>
        </p:nvSpPr>
        <p:spPr>
          <a:xfrm>
            <a:off x="2576268" y="904144"/>
            <a:ext cx="745926" cy="10537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89187" y="904144"/>
            <a:ext cx="706189" cy="10537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6895646" y="904144"/>
            <a:ext cx="822647" cy="130671"/>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4380321" y="1154464"/>
            <a:ext cx="403659" cy="98028"/>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4938821" y="1154613"/>
            <a:ext cx="419509" cy="97879"/>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9" name="object 29"/>
          <p:cNvSpPr/>
          <p:nvPr/>
        </p:nvSpPr>
        <p:spPr>
          <a:xfrm>
            <a:off x="6277171" y="1154613"/>
            <a:ext cx="419509" cy="9787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6886921" y="1154464"/>
            <a:ext cx="403659" cy="98028"/>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7394518" y="1154613"/>
            <a:ext cx="627515" cy="97879"/>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34" name="object 34"/>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9" name="object 39"/>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0" name="object 4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1" name="object 4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2" name="object 42"/>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3" name="object 4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4" name="object 4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5" name="object 4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6" name="object 4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7" name="object 4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8" name="object 4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9" name="object 4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0" name="object 5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1" name="object 5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2" name="object 5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3" name="object 5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4" name="object 54"/>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5" name="object 55"/>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6" name="object 56"/>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7" name="object 5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8" name="object 5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9" name="object 5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0" name="object 6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1" name="object 6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2" name="object 62"/>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3" name="object 63"/>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4" name="object 64"/>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5" name="object 65"/>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66" name="object 66"/>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7" name="object 67"/>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8" name="object 68"/>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9" name="object 69"/>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0" name="object 70"/>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71" name="object 71"/>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72" name="object 72"/>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73" name="object 73"/>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74" name="object 74"/>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75" name="object 75"/>
          <p:cNvSpPr txBox="1"/>
          <p:nvPr/>
        </p:nvSpPr>
        <p:spPr>
          <a:xfrm>
            <a:off x="2560952" y="3783088"/>
            <a:ext cx="74930" cy="224790"/>
          </a:xfrm>
          <a:prstGeom prst="rect">
            <a:avLst/>
          </a:prstGeom>
        </p:spPr>
        <p:txBody>
          <a:bodyPr vert="horz" wrap="square" lIns="0" tIns="0" rIns="0" bIns="0" rtlCol="0">
            <a:spAutoFit/>
          </a:bodyPr>
          <a:lstStyle/>
          <a:p>
            <a:pPr marL="12700">
              <a:lnSpc>
                <a:spcPct val="100000"/>
              </a:lnSpc>
            </a:pPr>
            <a:r>
              <a:rPr sz="1400" b="1" spc="-5" dirty="0">
                <a:latin typeface="Arial"/>
                <a:cs typeface="Arial"/>
              </a:rPr>
              <a:t>/</a:t>
            </a:r>
            <a:endParaRPr sz="1400">
              <a:latin typeface="Arial"/>
              <a:cs typeface="Arial"/>
            </a:endParaRPr>
          </a:p>
        </p:txBody>
      </p:sp>
      <p:sp>
        <p:nvSpPr>
          <p:cNvPr id="76" name="object 76"/>
          <p:cNvSpPr txBox="1"/>
          <p:nvPr/>
        </p:nvSpPr>
        <p:spPr>
          <a:xfrm>
            <a:off x="4136233" y="3783088"/>
            <a:ext cx="401320" cy="224790"/>
          </a:xfrm>
          <a:prstGeom prst="rect">
            <a:avLst/>
          </a:prstGeom>
        </p:spPr>
        <p:txBody>
          <a:bodyPr vert="horz" wrap="square" lIns="0" tIns="0" rIns="0" bIns="0" rtlCol="0">
            <a:spAutoFit/>
          </a:bodyPr>
          <a:lstStyle/>
          <a:p>
            <a:pPr marL="12700">
              <a:lnSpc>
                <a:spcPct val="100000"/>
              </a:lnSpc>
            </a:pPr>
            <a:r>
              <a:rPr sz="1400" b="1" spc="-5" dirty="0">
                <a:latin typeface="Arial"/>
                <a:cs typeface="Arial"/>
              </a:rPr>
              <a:t>user</a:t>
            </a:r>
            <a:endParaRPr sz="1400">
              <a:latin typeface="Arial"/>
              <a:cs typeface="Arial"/>
            </a:endParaRPr>
          </a:p>
        </p:txBody>
      </p:sp>
      <p:sp>
        <p:nvSpPr>
          <p:cNvPr id="77" name="object 77"/>
          <p:cNvSpPr/>
          <p:nvPr/>
        </p:nvSpPr>
        <p:spPr>
          <a:xfrm>
            <a:off x="1320949" y="1682675"/>
            <a:ext cx="534670" cy="15240"/>
          </a:xfrm>
          <a:custGeom>
            <a:avLst/>
            <a:gdLst/>
            <a:ahLst/>
            <a:cxnLst/>
            <a:rect l="l" t="t" r="r" b="b"/>
            <a:pathLst>
              <a:path w="534669" h="15239">
                <a:moveTo>
                  <a:pt x="0" y="0"/>
                </a:moveTo>
                <a:lnTo>
                  <a:pt x="534171" y="14634"/>
                </a:lnTo>
              </a:path>
            </a:pathLst>
          </a:custGeom>
          <a:ln w="9524">
            <a:solidFill>
              <a:srgbClr val="595959"/>
            </a:solidFill>
          </a:ln>
        </p:spPr>
        <p:txBody>
          <a:bodyPr wrap="square" lIns="0" tIns="0" rIns="0" bIns="0" rtlCol="0"/>
          <a:lstStyle/>
          <a:p>
            <a:endParaRPr/>
          </a:p>
        </p:txBody>
      </p:sp>
      <p:sp>
        <p:nvSpPr>
          <p:cNvPr id="78" name="object 78"/>
          <p:cNvSpPr/>
          <p:nvPr/>
        </p:nvSpPr>
        <p:spPr>
          <a:xfrm>
            <a:off x="1854690" y="1681583"/>
            <a:ext cx="43815" cy="31750"/>
          </a:xfrm>
          <a:custGeom>
            <a:avLst/>
            <a:gdLst/>
            <a:ahLst/>
            <a:cxnLst/>
            <a:rect l="l" t="t" r="r" b="b"/>
            <a:pathLst>
              <a:path w="43814" h="31750">
                <a:moveTo>
                  <a:pt x="0" y="31453"/>
                </a:moveTo>
                <a:lnTo>
                  <a:pt x="43639" y="16910"/>
                </a:lnTo>
                <a:lnTo>
                  <a:pt x="861" y="0"/>
                </a:lnTo>
                <a:lnTo>
                  <a:pt x="0" y="31453"/>
                </a:lnTo>
                <a:close/>
              </a:path>
            </a:pathLst>
          </a:custGeom>
          <a:ln w="9524">
            <a:solidFill>
              <a:srgbClr val="595959"/>
            </a:solidFill>
          </a:ln>
        </p:spPr>
        <p:txBody>
          <a:bodyPr wrap="square" lIns="0" tIns="0" rIns="0" bIns="0" rtlCol="0"/>
          <a:lstStyle/>
          <a:p>
            <a:endParaRPr/>
          </a:p>
        </p:txBody>
      </p:sp>
      <p:sp>
        <p:nvSpPr>
          <p:cNvPr id="79" name="object 79"/>
          <p:cNvSpPr/>
          <p:nvPr/>
        </p:nvSpPr>
        <p:spPr>
          <a:xfrm>
            <a:off x="3777674" y="1658974"/>
            <a:ext cx="394970" cy="1581150"/>
          </a:xfrm>
          <a:custGeom>
            <a:avLst/>
            <a:gdLst/>
            <a:ahLst/>
            <a:cxnLst/>
            <a:rect l="l" t="t" r="r" b="b"/>
            <a:pathLst>
              <a:path w="394970" h="1581150">
                <a:moveTo>
                  <a:pt x="0" y="0"/>
                </a:moveTo>
                <a:lnTo>
                  <a:pt x="19555" y="32752"/>
                </a:lnTo>
                <a:lnTo>
                  <a:pt x="40775" y="64456"/>
                </a:lnTo>
                <a:lnTo>
                  <a:pt x="62561" y="95754"/>
                </a:lnTo>
                <a:lnTo>
                  <a:pt x="70671" y="107307"/>
                </a:lnTo>
                <a:lnTo>
                  <a:pt x="92572" y="138575"/>
                </a:lnTo>
                <a:lnTo>
                  <a:pt x="114249" y="169948"/>
                </a:lnTo>
                <a:lnTo>
                  <a:pt x="135563" y="201535"/>
                </a:lnTo>
                <a:lnTo>
                  <a:pt x="156419" y="233433"/>
                </a:lnTo>
                <a:lnTo>
                  <a:pt x="176759" y="265758"/>
                </a:lnTo>
                <a:lnTo>
                  <a:pt x="196410" y="298421"/>
                </a:lnTo>
                <a:lnTo>
                  <a:pt x="215348" y="331554"/>
                </a:lnTo>
                <a:lnTo>
                  <a:pt x="233461" y="365136"/>
                </a:lnTo>
                <a:lnTo>
                  <a:pt x="250652" y="399167"/>
                </a:lnTo>
                <a:lnTo>
                  <a:pt x="266837" y="433664"/>
                </a:lnTo>
                <a:lnTo>
                  <a:pt x="281936" y="468660"/>
                </a:lnTo>
                <a:lnTo>
                  <a:pt x="295871" y="504202"/>
                </a:lnTo>
                <a:lnTo>
                  <a:pt x="308520" y="540234"/>
                </a:lnTo>
                <a:lnTo>
                  <a:pt x="319771" y="576705"/>
                </a:lnTo>
                <a:lnTo>
                  <a:pt x="329518" y="613561"/>
                </a:lnTo>
                <a:lnTo>
                  <a:pt x="337710" y="650809"/>
                </a:lnTo>
                <a:lnTo>
                  <a:pt x="344588" y="688291"/>
                </a:lnTo>
                <a:lnTo>
                  <a:pt x="350482" y="725980"/>
                </a:lnTo>
                <a:lnTo>
                  <a:pt x="355594" y="763767"/>
                </a:lnTo>
                <a:lnTo>
                  <a:pt x="360075" y="801644"/>
                </a:lnTo>
                <a:lnTo>
                  <a:pt x="364026" y="839543"/>
                </a:lnTo>
                <a:lnTo>
                  <a:pt x="367540" y="877577"/>
                </a:lnTo>
                <a:lnTo>
                  <a:pt x="370670" y="915625"/>
                </a:lnTo>
                <a:lnTo>
                  <a:pt x="373468" y="953701"/>
                </a:lnTo>
                <a:lnTo>
                  <a:pt x="375970" y="991744"/>
                </a:lnTo>
                <a:lnTo>
                  <a:pt x="378217" y="1029824"/>
                </a:lnTo>
                <a:lnTo>
                  <a:pt x="380236" y="1067918"/>
                </a:lnTo>
                <a:lnTo>
                  <a:pt x="382050" y="1106014"/>
                </a:lnTo>
                <a:lnTo>
                  <a:pt x="383681" y="1144106"/>
                </a:lnTo>
                <a:lnTo>
                  <a:pt x="385148" y="1182193"/>
                </a:lnTo>
                <a:lnTo>
                  <a:pt x="386469" y="1220271"/>
                </a:lnTo>
                <a:lnTo>
                  <a:pt x="387661" y="1258406"/>
                </a:lnTo>
                <a:lnTo>
                  <a:pt x="388737" y="1296557"/>
                </a:lnTo>
                <a:lnTo>
                  <a:pt x="389709" y="1334647"/>
                </a:lnTo>
                <a:lnTo>
                  <a:pt x="390593" y="1372737"/>
                </a:lnTo>
                <a:lnTo>
                  <a:pt x="391405" y="1410864"/>
                </a:lnTo>
                <a:lnTo>
                  <a:pt x="392160" y="1449030"/>
                </a:lnTo>
                <a:lnTo>
                  <a:pt x="392872" y="1487189"/>
                </a:lnTo>
                <a:lnTo>
                  <a:pt x="393514" y="1522630"/>
                </a:lnTo>
                <a:lnTo>
                  <a:pt x="393789" y="1537927"/>
                </a:lnTo>
                <a:lnTo>
                  <a:pt x="394404" y="1571537"/>
                </a:lnTo>
                <a:lnTo>
                  <a:pt x="394585" y="1580924"/>
                </a:lnTo>
              </a:path>
            </a:pathLst>
          </a:custGeom>
          <a:ln w="28574">
            <a:solidFill>
              <a:srgbClr val="595959"/>
            </a:solidFill>
          </a:ln>
        </p:spPr>
        <p:txBody>
          <a:bodyPr wrap="square" lIns="0" tIns="0" rIns="0" bIns="0" rtlCol="0"/>
          <a:lstStyle/>
          <a:p>
            <a:endParaRPr/>
          </a:p>
        </p:txBody>
      </p:sp>
      <p:sp>
        <p:nvSpPr>
          <p:cNvPr id="80" name="object 80"/>
          <p:cNvSpPr/>
          <p:nvPr/>
        </p:nvSpPr>
        <p:spPr>
          <a:xfrm>
            <a:off x="4125083" y="3238484"/>
            <a:ext cx="94615" cy="131445"/>
          </a:xfrm>
          <a:custGeom>
            <a:avLst/>
            <a:gdLst/>
            <a:ahLst/>
            <a:cxnLst/>
            <a:rect l="l" t="t" r="r" b="b"/>
            <a:pathLst>
              <a:path w="94614" h="131445">
                <a:moveTo>
                  <a:pt x="0" y="2830"/>
                </a:moveTo>
                <a:lnTo>
                  <a:pt x="51065" y="131033"/>
                </a:lnTo>
                <a:lnTo>
                  <a:pt x="94353" y="0"/>
                </a:lnTo>
                <a:lnTo>
                  <a:pt x="0" y="2830"/>
                </a:lnTo>
                <a:close/>
              </a:path>
            </a:pathLst>
          </a:custGeom>
          <a:ln w="28574">
            <a:solidFill>
              <a:srgbClr val="595959"/>
            </a:solidFill>
          </a:ln>
        </p:spPr>
        <p:txBody>
          <a:bodyPr wrap="square" lIns="0" tIns="0" rIns="0" bIns="0" rtlCol="0"/>
          <a:lstStyle/>
          <a:p>
            <a:endParaRPr/>
          </a:p>
        </p:txBody>
      </p:sp>
      <p:sp>
        <p:nvSpPr>
          <p:cNvPr id="81" name="object 81"/>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32</a:t>
            </a:fld>
            <a:endParaRPr spc="-5"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4" name="object 4"/>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5" name="object 5"/>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 name="object 6"/>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7" name="object 7"/>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8" name="object 8"/>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9" name="object 9"/>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dirty="0">
              <a:latin typeface="Arial"/>
              <a:cs typeface="Arial"/>
            </a:endParaRPr>
          </a:p>
          <a:p>
            <a:pPr>
              <a:lnSpc>
                <a:spcPct val="100000"/>
              </a:lnSpc>
              <a:spcBef>
                <a:spcPts val="51"/>
              </a:spcBef>
            </a:pPr>
            <a:endParaRPr sz="1300" dirty="0">
              <a:latin typeface="Times New Roman"/>
              <a:cs typeface="Times New Roman"/>
            </a:endParaRPr>
          </a:p>
          <a:p>
            <a:pPr marL="12700" indent="543560">
              <a:lnSpc>
                <a:spcPct val="100000"/>
              </a:lnSpc>
            </a:pPr>
            <a:r>
              <a:rPr sz="1400" spc="-5" dirty="0">
                <a:latin typeface="Arial"/>
                <a:cs typeface="Arial"/>
              </a:rPr>
              <a:t>user</a:t>
            </a:r>
            <a:endParaRPr sz="1400" dirty="0">
              <a:latin typeface="Arial"/>
              <a:cs typeface="Arial"/>
            </a:endParaRPr>
          </a:p>
          <a:p>
            <a:pPr>
              <a:lnSpc>
                <a:spcPct val="100000"/>
              </a:lnSpc>
            </a:pPr>
            <a:endParaRPr sz="1400" dirty="0">
              <a:latin typeface="Times New Roman"/>
              <a:cs typeface="Times New Roman"/>
            </a:endParaRPr>
          </a:p>
          <a:p>
            <a:pPr>
              <a:lnSpc>
                <a:spcPct val="100000"/>
              </a:lnSpc>
              <a:spcBef>
                <a:spcPts val="47"/>
              </a:spcBef>
            </a:pPr>
            <a:endParaRPr sz="1550" dirty="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dirty="0">
              <a:latin typeface="Arial"/>
              <a:cs typeface="Arial"/>
            </a:endParaRPr>
          </a:p>
        </p:txBody>
      </p:sp>
      <p:sp>
        <p:nvSpPr>
          <p:cNvPr id="10" name="object 1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11" name="object 11"/>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2" name="object 1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13" name="object 13"/>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14" name="object 1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15" name="object 15"/>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graphicFrame>
        <p:nvGraphicFramePr>
          <p:cNvPr id="16" name="object 16"/>
          <p:cNvGraphicFramePr>
            <a:graphicFrameLocks noGrp="1"/>
          </p:cNvGraphicFramePr>
          <p:nvPr/>
        </p:nvGraphicFramePr>
        <p:xfrm>
          <a:off x="4268725" y="1090025"/>
          <a:ext cx="1533047" cy="132588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17" name="object 17"/>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18" name="object 18"/>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sp>
        <p:nvSpPr>
          <p:cNvPr id="19" name="object 19"/>
          <p:cNvSpPr/>
          <p:nvPr/>
        </p:nvSpPr>
        <p:spPr>
          <a:xfrm>
            <a:off x="2576268" y="904144"/>
            <a:ext cx="745926" cy="105370"/>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4689187" y="904144"/>
            <a:ext cx="706189" cy="10537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6895646" y="904144"/>
            <a:ext cx="822647" cy="130671"/>
          </a:xfrm>
          <a:prstGeom prst="rect">
            <a:avLst/>
          </a:prstGeom>
          <a:blipFill>
            <a:blip r:embed="rId5" cstate="print"/>
            <a:stretch>
              <a:fillRect/>
            </a:stretch>
          </a:blipFill>
        </p:spPr>
        <p:txBody>
          <a:bodyPr wrap="square" lIns="0" tIns="0" rIns="0" bIns="0" rtlCol="0"/>
          <a:lstStyle/>
          <a:p>
            <a:endParaRPr/>
          </a:p>
        </p:txBody>
      </p:sp>
      <p:sp>
        <p:nvSpPr>
          <p:cNvPr id="22" name="object 22"/>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23" name="object 23"/>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24" name="object 24"/>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25" name="object 2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6" name="object 26"/>
          <p:cNvSpPr/>
          <p:nvPr/>
        </p:nvSpPr>
        <p:spPr>
          <a:xfrm>
            <a:off x="4380321" y="1154464"/>
            <a:ext cx="403659" cy="98028"/>
          </a:xfrm>
          <a:prstGeom prst="rect">
            <a:avLst/>
          </a:prstGeom>
          <a:blipFill>
            <a:blip r:embed="rId9" cstate="print"/>
            <a:stretch>
              <a:fillRect/>
            </a:stretch>
          </a:blipFill>
        </p:spPr>
        <p:txBody>
          <a:bodyPr wrap="square" lIns="0" tIns="0" rIns="0" bIns="0" rtlCol="0"/>
          <a:lstStyle/>
          <a:p>
            <a:endParaRPr/>
          </a:p>
        </p:txBody>
      </p:sp>
      <p:sp>
        <p:nvSpPr>
          <p:cNvPr id="27" name="object 27"/>
          <p:cNvSpPr/>
          <p:nvPr/>
        </p:nvSpPr>
        <p:spPr>
          <a:xfrm>
            <a:off x="4938821" y="1154613"/>
            <a:ext cx="419509" cy="97879"/>
          </a:xfrm>
          <a:prstGeom prst="rect">
            <a:avLst/>
          </a:prstGeom>
          <a:blipFill>
            <a:blip r:embed="rId6" cstate="print"/>
            <a:stretch>
              <a:fillRect/>
            </a:stretch>
          </a:blipFill>
        </p:spPr>
        <p:txBody>
          <a:bodyPr wrap="square" lIns="0" tIns="0" rIns="0" bIns="0" rtlCol="0"/>
          <a:lstStyle/>
          <a:p>
            <a:endParaRPr/>
          </a:p>
        </p:txBody>
      </p:sp>
      <p:sp>
        <p:nvSpPr>
          <p:cNvPr id="28" name="object 2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9" name="object 29"/>
          <p:cNvSpPr/>
          <p:nvPr/>
        </p:nvSpPr>
        <p:spPr>
          <a:xfrm>
            <a:off x="6277171" y="1154613"/>
            <a:ext cx="419509" cy="97879"/>
          </a:xfrm>
          <a:prstGeom prst="rect">
            <a:avLst/>
          </a:prstGeom>
          <a:blipFill>
            <a:blip r:embed="rId6" cstate="print"/>
            <a:stretch>
              <a:fillRect/>
            </a:stretch>
          </a:blipFill>
        </p:spPr>
        <p:txBody>
          <a:bodyPr wrap="square" lIns="0" tIns="0" rIns="0" bIns="0" rtlCol="0"/>
          <a:lstStyle/>
          <a:p>
            <a:endParaRPr/>
          </a:p>
        </p:txBody>
      </p:sp>
      <p:sp>
        <p:nvSpPr>
          <p:cNvPr id="30" name="object 30"/>
          <p:cNvSpPr/>
          <p:nvPr/>
        </p:nvSpPr>
        <p:spPr>
          <a:xfrm>
            <a:off x="6886921" y="1154464"/>
            <a:ext cx="403659" cy="98028"/>
          </a:xfrm>
          <a:prstGeom prst="rect">
            <a:avLst/>
          </a:prstGeom>
          <a:blipFill>
            <a:blip r:embed="rId9" cstate="print"/>
            <a:stretch>
              <a:fillRect/>
            </a:stretch>
          </a:blipFill>
        </p:spPr>
        <p:txBody>
          <a:bodyPr wrap="square" lIns="0" tIns="0" rIns="0" bIns="0" rtlCol="0"/>
          <a:lstStyle/>
          <a:p>
            <a:endParaRPr/>
          </a:p>
        </p:txBody>
      </p:sp>
      <p:sp>
        <p:nvSpPr>
          <p:cNvPr id="31" name="object 31"/>
          <p:cNvSpPr/>
          <p:nvPr/>
        </p:nvSpPr>
        <p:spPr>
          <a:xfrm>
            <a:off x="7394518" y="1154613"/>
            <a:ext cx="627515" cy="97879"/>
          </a:xfrm>
          <a:prstGeom prst="rect">
            <a:avLst/>
          </a:prstGeom>
          <a:blipFill>
            <a:blip r:embed="rId10" cstate="print"/>
            <a:stretch>
              <a:fillRect/>
            </a:stretch>
          </a:blipFill>
        </p:spPr>
        <p:txBody>
          <a:bodyPr wrap="square" lIns="0" tIns="0" rIns="0" bIns="0" rtlCol="0"/>
          <a:lstStyle/>
          <a:p>
            <a:endParaRPr/>
          </a:p>
        </p:txBody>
      </p:sp>
      <p:sp>
        <p:nvSpPr>
          <p:cNvPr id="32" name="object 3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33" name="object 33"/>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34" name="object 34"/>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5" name="object 35"/>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6" name="object 36"/>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7" name="object 37"/>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38" name="object 38"/>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9" name="object 39"/>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0" name="object 4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1" name="object 4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2" name="object 42"/>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3" name="object 4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4" name="object 4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5" name="object 4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6" name="object 4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7" name="object 4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8" name="object 4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9" name="object 4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0" name="object 5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51" name="object 5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52" name="object 5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53" name="object 5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54" name="object 54"/>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5" name="object 55"/>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6" name="object 56"/>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7" name="object 5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8" name="object 5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9" name="object 5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0" name="object 6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1" name="object 6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62" name="object 62"/>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3" name="object 63"/>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4" name="object 64"/>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5" name="object 65"/>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66" name="object 66"/>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7" name="object 67"/>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8" name="object 68"/>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69" name="object 69"/>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70" name="object 70"/>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71" name="object 71"/>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72" name="object 72"/>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73" name="object 73"/>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74" name="object 74"/>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75" name="object 75"/>
          <p:cNvSpPr/>
          <p:nvPr/>
        </p:nvSpPr>
        <p:spPr>
          <a:xfrm>
            <a:off x="218724" y="2038753"/>
            <a:ext cx="1475259" cy="996220"/>
          </a:xfrm>
          <a:prstGeom prst="rect">
            <a:avLst/>
          </a:prstGeom>
          <a:blipFill>
            <a:blip r:embed="rId11" cstate="print"/>
            <a:stretch>
              <a:fillRect/>
            </a:stretch>
          </a:blipFill>
        </p:spPr>
        <p:txBody>
          <a:bodyPr wrap="square" lIns="0" tIns="0" rIns="0" bIns="0" rtlCol="0"/>
          <a:lstStyle/>
          <a:p>
            <a:endParaRPr/>
          </a:p>
        </p:txBody>
      </p:sp>
      <p:sp>
        <p:nvSpPr>
          <p:cNvPr id="76" name="object 76"/>
          <p:cNvSpPr/>
          <p:nvPr/>
        </p:nvSpPr>
        <p:spPr>
          <a:xfrm>
            <a:off x="3431225" y="2038749"/>
            <a:ext cx="2634615" cy="1228090"/>
          </a:xfrm>
          <a:custGeom>
            <a:avLst/>
            <a:gdLst/>
            <a:ahLst/>
            <a:cxnLst/>
            <a:rect l="l" t="t" r="r" b="b"/>
            <a:pathLst>
              <a:path w="2634615" h="1228089">
                <a:moveTo>
                  <a:pt x="0" y="0"/>
                </a:moveTo>
                <a:lnTo>
                  <a:pt x="37742" y="5551"/>
                </a:lnTo>
                <a:lnTo>
                  <a:pt x="75827" y="8109"/>
                </a:lnTo>
                <a:lnTo>
                  <a:pt x="92321" y="9009"/>
                </a:lnTo>
                <a:lnTo>
                  <a:pt x="130421" y="11175"/>
                </a:lnTo>
                <a:lnTo>
                  <a:pt x="168471" y="13923"/>
                </a:lnTo>
                <a:lnTo>
                  <a:pt x="206473" y="17721"/>
                </a:lnTo>
                <a:lnTo>
                  <a:pt x="244276" y="23020"/>
                </a:lnTo>
                <a:lnTo>
                  <a:pt x="281709" y="30359"/>
                </a:lnTo>
                <a:lnTo>
                  <a:pt x="318502" y="40454"/>
                </a:lnTo>
                <a:lnTo>
                  <a:pt x="354090" y="54299"/>
                </a:lnTo>
                <a:lnTo>
                  <a:pt x="387242" y="73186"/>
                </a:lnTo>
                <a:lnTo>
                  <a:pt x="415764" y="98522"/>
                </a:lnTo>
                <a:lnTo>
                  <a:pt x="435331" y="131246"/>
                </a:lnTo>
                <a:lnTo>
                  <a:pt x="438772" y="156568"/>
                </a:lnTo>
                <a:lnTo>
                  <a:pt x="433751" y="194338"/>
                </a:lnTo>
                <a:lnTo>
                  <a:pt x="422658" y="230836"/>
                </a:lnTo>
                <a:lnTo>
                  <a:pt x="408813" y="266385"/>
                </a:lnTo>
                <a:lnTo>
                  <a:pt x="393811" y="301439"/>
                </a:lnTo>
                <a:lnTo>
                  <a:pt x="389646" y="310976"/>
                </a:lnTo>
                <a:lnTo>
                  <a:pt x="374484" y="345986"/>
                </a:lnTo>
                <a:lnTo>
                  <a:pt x="359991" y="381278"/>
                </a:lnTo>
                <a:lnTo>
                  <a:pt x="346831" y="417100"/>
                </a:lnTo>
                <a:lnTo>
                  <a:pt x="335776" y="453599"/>
                </a:lnTo>
                <a:lnTo>
                  <a:pt x="327766" y="490854"/>
                </a:lnTo>
                <a:lnTo>
                  <a:pt x="323982" y="528770"/>
                </a:lnTo>
                <a:lnTo>
                  <a:pt x="323853" y="536807"/>
                </a:lnTo>
                <a:lnTo>
                  <a:pt x="327036" y="574803"/>
                </a:lnTo>
                <a:lnTo>
                  <a:pt x="337228" y="611530"/>
                </a:lnTo>
                <a:lnTo>
                  <a:pt x="354583" y="645485"/>
                </a:lnTo>
                <a:lnTo>
                  <a:pt x="378075" y="675534"/>
                </a:lnTo>
                <a:lnTo>
                  <a:pt x="406111" y="701388"/>
                </a:lnTo>
                <a:lnTo>
                  <a:pt x="437271" y="723407"/>
                </a:lnTo>
                <a:lnTo>
                  <a:pt x="470481" y="742137"/>
                </a:lnTo>
                <a:lnTo>
                  <a:pt x="504977" y="758316"/>
                </a:lnTo>
                <a:lnTo>
                  <a:pt x="540268" y="772758"/>
                </a:lnTo>
                <a:lnTo>
                  <a:pt x="576036" y="785925"/>
                </a:lnTo>
                <a:lnTo>
                  <a:pt x="612200" y="798142"/>
                </a:lnTo>
                <a:lnTo>
                  <a:pt x="648565" y="809573"/>
                </a:lnTo>
                <a:lnTo>
                  <a:pt x="685128" y="820379"/>
                </a:lnTo>
                <a:lnTo>
                  <a:pt x="721862" y="830668"/>
                </a:lnTo>
                <a:lnTo>
                  <a:pt x="758748" y="840521"/>
                </a:lnTo>
                <a:lnTo>
                  <a:pt x="795736" y="849992"/>
                </a:lnTo>
                <a:lnTo>
                  <a:pt x="832826" y="859135"/>
                </a:lnTo>
                <a:lnTo>
                  <a:pt x="869954" y="867976"/>
                </a:lnTo>
                <a:lnTo>
                  <a:pt x="907082" y="876545"/>
                </a:lnTo>
                <a:lnTo>
                  <a:pt x="944295" y="884890"/>
                </a:lnTo>
                <a:lnTo>
                  <a:pt x="981599" y="893038"/>
                </a:lnTo>
                <a:lnTo>
                  <a:pt x="1018904" y="900992"/>
                </a:lnTo>
                <a:lnTo>
                  <a:pt x="1056238" y="908775"/>
                </a:lnTo>
                <a:lnTo>
                  <a:pt x="1093640" y="916413"/>
                </a:lnTo>
                <a:lnTo>
                  <a:pt x="1131045" y="923907"/>
                </a:lnTo>
                <a:lnTo>
                  <a:pt x="1168506" y="931280"/>
                </a:lnTo>
                <a:lnTo>
                  <a:pt x="1205969" y="938534"/>
                </a:lnTo>
                <a:lnTo>
                  <a:pt x="1243497" y="945690"/>
                </a:lnTo>
                <a:lnTo>
                  <a:pt x="1281044" y="952750"/>
                </a:lnTo>
                <a:lnTo>
                  <a:pt x="1318562" y="959714"/>
                </a:lnTo>
                <a:lnTo>
                  <a:pt x="1356126" y="966604"/>
                </a:lnTo>
                <a:lnTo>
                  <a:pt x="1393693" y="973420"/>
                </a:lnTo>
                <a:lnTo>
                  <a:pt x="1431222" y="980161"/>
                </a:lnTo>
                <a:lnTo>
                  <a:pt x="1468792" y="986850"/>
                </a:lnTo>
                <a:lnTo>
                  <a:pt x="1506362" y="993484"/>
                </a:lnTo>
                <a:lnTo>
                  <a:pt x="1543893" y="1000064"/>
                </a:lnTo>
                <a:lnTo>
                  <a:pt x="1581462" y="1006609"/>
                </a:lnTo>
                <a:lnTo>
                  <a:pt x="1619029" y="1013120"/>
                </a:lnTo>
                <a:lnTo>
                  <a:pt x="1656669" y="1019613"/>
                </a:lnTo>
                <a:lnTo>
                  <a:pt x="1694221" y="1026069"/>
                </a:lnTo>
                <a:lnTo>
                  <a:pt x="1731871" y="1032525"/>
                </a:lnTo>
                <a:lnTo>
                  <a:pt x="1769454" y="1038960"/>
                </a:lnTo>
                <a:lnTo>
                  <a:pt x="1787319" y="1042017"/>
                </a:lnTo>
                <a:lnTo>
                  <a:pt x="1824944" y="1048456"/>
                </a:lnTo>
                <a:lnTo>
                  <a:pt x="1862593" y="1054907"/>
                </a:lnTo>
                <a:lnTo>
                  <a:pt x="1900203" y="1061366"/>
                </a:lnTo>
                <a:lnTo>
                  <a:pt x="1937815" y="1067850"/>
                </a:lnTo>
                <a:lnTo>
                  <a:pt x="1975457" y="1074372"/>
                </a:lnTo>
                <a:lnTo>
                  <a:pt x="2013043" y="1080929"/>
                </a:lnTo>
                <a:lnTo>
                  <a:pt x="2050579" y="1087533"/>
                </a:lnTo>
                <a:lnTo>
                  <a:pt x="2088157" y="1094214"/>
                </a:lnTo>
                <a:lnTo>
                  <a:pt x="2125742" y="1100983"/>
                </a:lnTo>
                <a:lnTo>
                  <a:pt x="2163273" y="1107849"/>
                </a:lnTo>
                <a:lnTo>
                  <a:pt x="2200755" y="1114837"/>
                </a:lnTo>
                <a:lnTo>
                  <a:pt x="2238234" y="1121985"/>
                </a:lnTo>
                <a:lnTo>
                  <a:pt x="2275687" y="1129327"/>
                </a:lnTo>
                <a:lnTo>
                  <a:pt x="2313085" y="1136912"/>
                </a:lnTo>
                <a:lnTo>
                  <a:pt x="2350423" y="1144809"/>
                </a:lnTo>
                <a:lnTo>
                  <a:pt x="2387640" y="1153111"/>
                </a:lnTo>
                <a:lnTo>
                  <a:pt x="2424738" y="1161986"/>
                </a:lnTo>
                <a:lnTo>
                  <a:pt x="2461607" y="1171627"/>
                </a:lnTo>
                <a:lnTo>
                  <a:pt x="2498384" y="1181872"/>
                </a:lnTo>
                <a:lnTo>
                  <a:pt x="2534926" y="1192725"/>
                </a:lnTo>
                <a:lnTo>
                  <a:pt x="2571271" y="1204385"/>
                </a:lnTo>
                <a:lnTo>
                  <a:pt x="2607276" y="1217101"/>
                </a:lnTo>
                <a:lnTo>
                  <a:pt x="2630584" y="1226195"/>
                </a:lnTo>
                <a:lnTo>
                  <a:pt x="2634032" y="1227632"/>
                </a:lnTo>
              </a:path>
            </a:pathLst>
          </a:custGeom>
          <a:ln w="28574">
            <a:solidFill>
              <a:srgbClr val="595959"/>
            </a:solidFill>
          </a:ln>
        </p:spPr>
        <p:txBody>
          <a:bodyPr wrap="square" lIns="0" tIns="0" rIns="0" bIns="0" rtlCol="0"/>
          <a:lstStyle/>
          <a:p>
            <a:endParaRPr/>
          </a:p>
        </p:txBody>
      </p:sp>
      <p:sp>
        <p:nvSpPr>
          <p:cNvPr id="77" name="object 77"/>
          <p:cNvSpPr/>
          <p:nvPr/>
        </p:nvSpPr>
        <p:spPr>
          <a:xfrm>
            <a:off x="6032734" y="3232178"/>
            <a:ext cx="127000" cy="123825"/>
          </a:xfrm>
          <a:custGeom>
            <a:avLst/>
            <a:gdLst/>
            <a:ahLst/>
            <a:cxnLst/>
            <a:rect l="l" t="t" r="r" b="b"/>
            <a:pathLst>
              <a:path w="127000" h="123825">
                <a:moveTo>
                  <a:pt x="0" y="68409"/>
                </a:moveTo>
                <a:lnTo>
                  <a:pt x="126499" y="123559"/>
                </a:lnTo>
                <a:lnTo>
                  <a:pt x="65044" y="0"/>
                </a:lnTo>
                <a:lnTo>
                  <a:pt x="0" y="68409"/>
                </a:lnTo>
                <a:close/>
              </a:path>
            </a:pathLst>
          </a:custGeom>
          <a:ln w="28574">
            <a:solidFill>
              <a:srgbClr val="595959"/>
            </a:solidFill>
          </a:ln>
        </p:spPr>
        <p:txBody>
          <a:bodyPr wrap="square" lIns="0" tIns="0" rIns="0" bIns="0" rtlCol="0"/>
          <a:lstStyle/>
          <a:p>
            <a:endParaRPr/>
          </a:p>
        </p:txBody>
      </p:sp>
      <p:sp>
        <p:nvSpPr>
          <p:cNvPr id="78" name="object 78"/>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79" name="object 79"/>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80" name="object 80"/>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81" name="object 81"/>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33</a:t>
            </a:fld>
            <a:endParaRPr spc="-5"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2"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6132200" y="1090025"/>
          <a:ext cx="2335471" cy="1767840"/>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graphicFrame>
        <p:nvGraphicFramePr>
          <p:cNvPr id="4" name="object 4"/>
          <p:cNvGraphicFramePr>
            <a:graphicFrameLocks noGrp="1"/>
          </p:cNvGraphicFramePr>
          <p:nvPr/>
        </p:nvGraphicFramePr>
        <p:xfrm>
          <a:off x="4268725" y="1090025"/>
          <a:ext cx="1533047" cy="128760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algn="ctr">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R="211454" algn="r">
                        <a:lnSpc>
                          <a:spcPct val="100000"/>
                        </a:lnSpc>
                        <a:spcBef>
                          <a:spcPts val="110"/>
                        </a:spcBef>
                      </a:pPr>
                      <a:r>
                        <a:rPr sz="1000" b="1"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R="211454" algn="r">
                        <a:lnSpc>
                          <a:spcPct val="100000"/>
                        </a:lnSpc>
                        <a:spcBef>
                          <a:spcPts val="70"/>
                        </a:spcBef>
                      </a:pPr>
                      <a:r>
                        <a:rPr sz="1000" b="1"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R="211454" algn="r">
                        <a:lnSpc>
                          <a:spcPct val="100000"/>
                        </a:lnSpc>
                        <a:spcBef>
                          <a:spcPts val="70"/>
                        </a:spcBef>
                      </a:pPr>
                      <a:r>
                        <a:rPr sz="1000" b="1"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sp>
        <p:nvSpPr>
          <p:cNvPr id="6" name="object 6"/>
          <p:cNvSpPr/>
          <p:nvPr/>
        </p:nvSpPr>
        <p:spPr>
          <a:xfrm>
            <a:off x="2576268" y="904144"/>
            <a:ext cx="745926" cy="10537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689187" y="904144"/>
            <a:ext cx="706189" cy="1053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6895646" y="904144"/>
            <a:ext cx="822647" cy="130671"/>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3" name="object 13"/>
          <p:cNvSpPr/>
          <p:nvPr/>
        </p:nvSpPr>
        <p:spPr>
          <a:xfrm>
            <a:off x="4372396" y="1154613"/>
            <a:ext cx="419509" cy="97879"/>
          </a:xfrm>
          <a:prstGeom prst="rect">
            <a:avLst/>
          </a:prstGeom>
          <a:blipFill>
            <a:blip r:embed="rId9" cstate="print"/>
            <a:stretch>
              <a:fillRect/>
            </a:stretch>
          </a:blipFill>
        </p:spPr>
        <p:txBody>
          <a:bodyPr wrap="square" lIns="0" tIns="0" rIns="0" bIns="0" rtlCol="0"/>
          <a:lstStyle/>
          <a:p>
            <a:endParaRPr/>
          </a:p>
        </p:txBody>
      </p:sp>
      <p:sp>
        <p:nvSpPr>
          <p:cNvPr id="14" name="object 14"/>
          <p:cNvSpPr/>
          <p:nvPr/>
        </p:nvSpPr>
        <p:spPr>
          <a:xfrm>
            <a:off x="4946746" y="1154464"/>
            <a:ext cx="403659" cy="98028"/>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6" name="object 16"/>
          <p:cNvSpPr/>
          <p:nvPr/>
        </p:nvSpPr>
        <p:spPr>
          <a:xfrm>
            <a:off x="6277171" y="1154613"/>
            <a:ext cx="419509" cy="97879"/>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6886921" y="1154464"/>
            <a:ext cx="403659" cy="98028"/>
          </a:xfrm>
          <a:prstGeom prst="rect">
            <a:avLst/>
          </a:prstGeom>
          <a:blipFill>
            <a:blip r:embed="rId11" cstate="print"/>
            <a:stretch>
              <a:fillRect/>
            </a:stretch>
          </a:blipFill>
        </p:spPr>
        <p:txBody>
          <a:bodyPr wrap="square" lIns="0" tIns="0" rIns="0" bIns="0" rtlCol="0"/>
          <a:lstStyle/>
          <a:p>
            <a:endParaRPr/>
          </a:p>
        </p:txBody>
      </p:sp>
      <p:sp>
        <p:nvSpPr>
          <p:cNvPr id="18" name="object 18"/>
          <p:cNvSpPr/>
          <p:nvPr/>
        </p:nvSpPr>
        <p:spPr>
          <a:xfrm>
            <a:off x="7394518" y="1154613"/>
            <a:ext cx="627515" cy="97879"/>
          </a:xfrm>
          <a:prstGeom prst="rect">
            <a:avLst/>
          </a:prstGeom>
          <a:blipFill>
            <a:blip r:embed="rId12" cstate="print"/>
            <a:stretch>
              <a:fillRect/>
            </a:stretch>
          </a:blipFill>
        </p:spPr>
        <p:txBody>
          <a:bodyPr wrap="square" lIns="0" tIns="0" rIns="0" bIns="0" rtlCol="0"/>
          <a:lstStyle/>
          <a:p>
            <a:endParaRPr/>
          </a:p>
        </p:txBody>
      </p:sp>
      <p:sp>
        <p:nvSpPr>
          <p:cNvPr id="19" name="object 19"/>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0" name="object 20"/>
          <p:cNvSpPr/>
          <p:nvPr/>
        </p:nvSpPr>
        <p:spPr>
          <a:xfrm>
            <a:off x="2240308" y="1365639"/>
            <a:ext cx="2266919" cy="517829"/>
          </a:xfrm>
          <a:prstGeom prst="rect">
            <a:avLst/>
          </a:prstGeom>
          <a:blipFill>
            <a:blip r:embed="rId13" cstate="print"/>
            <a:stretch>
              <a:fillRect/>
            </a:stretch>
          </a:blipFill>
        </p:spPr>
        <p:txBody>
          <a:bodyPr wrap="square" lIns="0" tIns="0" rIns="0" bIns="0" rtlCol="0"/>
          <a:lstStyle/>
          <a:p>
            <a:endParaRPr/>
          </a:p>
        </p:txBody>
      </p:sp>
      <p:sp>
        <p:nvSpPr>
          <p:cNvPr id="21" name="object 21"/>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26" name="object 26"/>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27" name="object 27"/>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28" name="object 28"/>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29" name="object 29"/>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0" name="object 30"/>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1" name="object 31"/>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2" name="object 32"/>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3" name="object 33"/>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4" name="object 34"/>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5" name="object 35"/>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6" name="object 36"/>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7" name="object 37"/>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8" name="object 38"/>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9" name="object 39"/>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0" name="object 40"/>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1" name="object 41"/>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2" name="object 42"/>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3" name="object 43"/>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4" name="object 44"/>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5" name="object 45"/>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6" name="object 46"/>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7" name="object 47"/>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8" name="object 48"/>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9" name="object 49"/>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0" name="object 50"/>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1" name="object 51"/>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2" name="object 52"/>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3" name="object 53"/>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4" name="object 54"/>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5" name="object 55"/>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6" name="object 56"/>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7" name="object 57"/>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58" name="object 58"/>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59" name="object 59"/>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60" name="object 60"/>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61" name="object 61"/>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62" name="object 62"/>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3" name="object 63"/>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4" name="object 64"/>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5" name="object 65"/>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66" name="object 66"/>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67" name="object 67"/>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68" name="object 68"/>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69" name="object 69"/>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0" name="object 7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1" name="object 71"/>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2" name="object 7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3" name="object 73"/>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4" name="object 7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5" name="object 75"/>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76" name="object 76"/>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77" name="object 77"/>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78" name="object 78"/>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34</a:t>
            </a:fld>
            <a:endParaRPr spc="-5"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73487" y="1303349"/>
            <a:ext cx="614045" cy="213360"/>
          </a:xfrm>
          <a:custGeom>
            <a:avLst/>
            <a:gdLst/>
            <a:ahLst/>
            <a:cxnLst/>
            <a:rect l="l" t="t" r="r" b="b"/>
            <a:pathLst>
              <a:path w="614045" h="213359">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4273487" y="1516674"/>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4273487" y="1730000"/>
            <a:ext cx="614045" cy="213360"/>
          </a:xfrm>
          <a:custGeom>
            <a:avLst/>
            <a:gdLst/>
            <a:ahLst/>
            <a:cxnLst/>
            <a:rect l="l" t="t" r="r" b="b"/>
            <a:pathLst>
              <a:path w="614045" h="213360">
                <a:moveTo>
                  <a:pt x="0" y="0"/>
                </a:moveTo>
                <a:lnTo>
                  <a:pt x="613624" y="0"/>
                </a:lnTo>
                <a:lnTo>
                  <a:pt x="613624" y="213324"/>
                </a:lnTo>
                <a:lnTo>
                  <a:pt x="0" y="213324"/>
                </a:lnTo>
                <a:lnTo>
                  <a:pt x="0" y="0"/>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4268725" y="1090025"/>
          <a:ext cx="1533047" cy="128760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algn="ctr">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R="211454" algn="r">
                        <a:lnSpc>
                          <a:spcPct val="100000"/>
                        </a:lnSpc>
                        <a:spcBef>
                          <a:spcPts val="110"/>
                        </a:spcBef>
                      </a:pPr>
                      <a:r>
                        <a:rPr sz="1000" b="1"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R="211454" algn="r">
                        <a:lnSpc>
                          <a:spcPct val="100000"/>
                        </a:lnSpc>
                        <a:spcBef>
                          <a:spcPts val="70"/>
                        </a:spcBef>
                      </a:pPr>
                      <a:r>
                        <a:rPr sz="1000" b="1"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R="211454" algn="r">
                        <a:lnSpc>
                          <a:spcPct val="100000"/>
                        </a:lnSpc>
                        <a:spcBef>
                          <a:spcPts val="70"/>
                        </a:spcBef>
                      </a:pPr>
                      <a:r>
                        <a:rPr sz="1000" b="1"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7" name="object 7"/>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graphicFrame>
        <p:nvGraphicFramePr>
          <p:cNvPr id="8" name="object 8"/>
          <p:cNvGraphicFramePr>
            <a:graphicFrameLocks noGrp="1"/>
          </p:cNvGraphicFramePr>
          <p:nvPr/>
        </p:nvGraphicFramePr>
        <p:xfrm>
          <a:off x="6132200" y="1090025"/>
          <a:ext cx="2335471" cy="1714248"/>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marL="307975">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L="21336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L="32512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pPr marL="307975">
                        <a:lnSpc>
                          <a:spcPct val="100000"/>
                        </a:lnSpc>
                        <a:spcBef>
                          <a:spcPts val="25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195580">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07975">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9" name="object 9"/>
          <p:cNvSpPr/>
          <p:nvPr/>
        </p:nvSpPr>
        <p:spPr>
          <a:xfrm>
            <a:off x="2576268" y="904144"/>
            <a:ext cx="745926" cy="105370"/>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4689187" y="904144"/>
            <a:ext cx="706189" cy="105370"/>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6895646" y="904144"/>
            <a:ext cx="822647" cy="130671"/>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2055646" y="1154613"/>
            <a:ext cx="419509" cy="97879"/>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2654933" y="1159673"/>
            <a:ext cx="269788" cy="7376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3041442" y="1159474"/>
            <a:ext cx="463767" cy="93017"/>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6" name="object 16"/>
          <p:cNvSpPr/>
          <p:nvPr/>
        </p:nvSpPr>
        <p:spPr>
          <a:xfrm>
            <a:off x="4372396" y="1154613"/>
            <a:ext cx="419509" cy="97879"/>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4946746" y="1154464"/>
            <a:ext cx="403659" cy="98028"/>
          </a:xfrm>
          <a:prstGeom prst="rect">
            <a:avLst/>
          </a:prstGeom>
          <a:blipFill>
            <a:blip r:embed="rId10" cstate="print"/>
            <a:stretch>
              <a:fillRect/>
            </a:stretch>
          </a:blipFill>
        </p:spPr>
        <p:txBody>
          <a:bodyPr wrap="square" lIns="0" tIns="0" rIns="0" bIns="0" rtlCol="0"/>
          <a:lstStyle/>
          <a:p>
            <a:endParaRPr/>
          </a:p>
        </p:txBody>
      </p:sp>
      <p:sp>
        <p:nvSpPr>
          <p:cNvPr id="18" name="object 18"/>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9" name="object 19"/>
          <p:cNvSpPr/>
          <p:nvPr/>
        </p:nvSpPr>
        <p:spPr>
          <a:xfrm>
            <a:off x="6277171" y="1154613"/>
            <a:ext cx="419509" cy="97879"/>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6886921" y="1154464"/>
            <a:ext cx="403659" cy="98028"/>
          </a:xfrm>
          <a:prstGeom prst="rect">
            <a:avLst/>
          </a:prstGeom>
          <a:blipFill>
            <a:blip r:embed="rId11" cstate="print"/>
            <a:stretch>
              <a:fillRect/>
            </a:stretch>
          </a:blipFill>
        </p:spPr>
        <p:txBody>
          <a:bodyPr wrap="square" lIns="0" tIns="0" rIns="0" bIns="0" rtlCol="0"/>
          <a:lstStyle/>
          <a:p>
            <a:endParaRPr/>
          </a:p>
        </p:txBody>
      </p:sp>
      <p:sp>
        <p:nvSpPr>
          <p:cNvPr id="21" name="object 21"/>
          <p:cNvSpPr/>
          <p:nvPr/>
        </p:nvSpPr>
        <p:spPr>
          <a:xfrm>
            <a:off x="7394518" y="1154613"/>
            <a:ext cx="627515" cy="97879"/>
          </a:xfrm>
          <a:prstGeom prst="rect">
            <a:avLst/>
          </a:prstGeom>
          <a:blipFill>
            <a:blip r:embed="rId12" cstate="print"/>
            <a:stretch>
              <a:fillRect/>
            </a:stretch>
          </a:blipFill>
        </p:spPr>
        <p:txBody>
          <a:bodyPr wrap="square" lIns="0" tIns="0" rIns="0" bIns="0" rtlCol="0"/>
          <a:lstStyle/>
          <a:p>
            <a:endParaRPr/>
          </a:p>
        </p:txBody>
      </p:sp>
      <p:sp>
        <p:nvSpPr>
          <p:cNvPr id="22" name="object 22"/>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3" name="object 23"/>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24" name="object 24"/>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7" name="object 27"/>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8" name="object 28"/>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29" name="object 29"/>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0" name="object 30"/>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1" name="object 31"/>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2" name="object 32"/>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3" name="object 33"/>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4" name="object 34"/>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5" name="object 35"/>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6" name="object 36"/>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7" name="object 37"/>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8" name="object 38"/>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9" name="object 39"/>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0" name="object 40"/>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41" name="object 41"/>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42" name="object 42"/>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3" name="object 43"/>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4" name="object 44"/>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5" name="object 45"/>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6" name="object 46"/>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7" name="object 47"/>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8" name="object 48"/>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9" name="object 49"/>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0" name="object 50"/>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1" name="object 51"/>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52" name="object 52"/>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3" name="object 53"/>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4" name="object 54"/>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5" name="object 55"/>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6" name="object 56"/>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7" name="object 57"/>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8" name="object 58"/>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9" name="object 59"/>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60" name="object 60"/>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61" name="object 61"/>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62" name="object 62"/>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63" name="object 63"/>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64" name="object 64"/>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65" name="object 65"/>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6" name="object 66"/>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7" name="object 67"/>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8" name="object 68"/>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69" name="object 69"/>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70" name="object 70"/>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71" name="object 71"/>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72" name="object 72"/>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3" name="object 73"/>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4" name="object 74"/>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5" name="object 75"/>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6" name="object 76"/>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7" name="object 77"/>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8" name="object 78"/>
          <p:cNvSpPr/>
          <p:nvPr/>
        </p:nvSpPr>
        <p:spPr>
          <a:xfrm>
            <a:off x="5175349" y="1313453"/>
            <a:ext cx="932338" cy="1194810"/>
          </a:xfrm>
          <a:prstGeom prst="rect">
            <a:avLst/>
          </a:prstGeom>
          <a:blipFill>
            <a:blip r:embed="rId13" cstate="print"/>
            <a:stretch>
              <a:fillRect/>
            </a:stretch>
          </a:blipFill>
        </p:spPr>
        <p:txBody>
          <a:bodyPr wrap="square" lIns="0" tIns="0" rIns="0" bIns="0" rtlCol="0"/>
          <a:lstStyle/>
          <a:p>
            <a:endParaRPr/>
          </a:p>
        </p:txBody>
      </p:sp>
      <p:sp>
        <p:nvSpPr>
          <p:cNvPr id="79" name="object 79"/>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80" name="object 80"/>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81" name="object 81"/>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82" name="object 82"/>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40</a:t>
            </a:r>
            <a:endParaRPr sz="1000">
              <a:latin typeface="Arial"/>
              <a:cs typeface="Aria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4268725" y="1090025"/>
          <a:ext cx="1533047" cy="128760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algn="ctr">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R="211454" algn="r">
                        <a:lnSpc>
                          <a:spcPct val="100000"/>
                        </a:lnSpc>
                        <a:spcBef>
                          <a:spcPts val="110"/>
                        </a:spcBef>
                      </a:pPr>
                      <a:r>
                        <a:rPr sz="1000" b="1"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132200" y="1090025"/>
          <a:ext cx="2335471" cy="1714248"/>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marL="307975">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L="21336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L="32512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25120">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r h="213324">
                <a:tc>
                  <a:txBody>
                    <a:bodyPr/>
                    <a:lstStyle/>
                    <a:p>
                      <a:pPr marL="307975">
                        <a:lnSpc>
                          <a:spcPct val="100000"/>
                        </a:lnSpc>
                        <a:spcBef>
                          <a:spcPts val="25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195580">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07975">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6"/>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6" name="object 6"/>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3" name="object 13"/>
          <p:cNvSpPr/>
          <p:nvPr/>
        </p:nvSpPr>
        <p:spPr>
          <a:xfrm>
            <a:off x="4372396" y="1154613"/>
            <a:ext cx="419509" cy="9787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946746" y="1154464"/>
            <a:ext cx="403659" cy="98028"/>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6" name="object 16"/>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886921" y="1154464"/>
            <a:ext cx="403659" cy="9802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7394518" y="1154613"/>
            <a:ext cx="627515" cy="9787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0" name="object 20"/>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21" name="object 21"/>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26" name="object 26"/>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27" name="object 27"/>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28" name="object 28"/>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29" name="object 29"/>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0" name="object 30"/>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1" name="object 31"/>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2" name="object 32"/>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3" name="object 33"/>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4" name="object 34"/>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5" name="object 35"/>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6" name="object 36"/>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7" name="object 37"/>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8" name="object 38"/>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9" name="object 39"/>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0" name="object 40"/>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1" name="object 41"/>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2" name="object 42"/>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3" name="object 43"/>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4" name="object 44"/>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5" name="object 45"/>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6" name="object 46"/>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7" name="object 47"/>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8" name="object 48"/>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9" name="object 49"/>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0" name="object 50"/>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1" name="object 51"/>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2" name="object 52"/>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3" name="object 53"/>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4" name="object 54"/>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5" name="object 55"/>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6" name="object 56"/>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7" name="object 57"/>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58" name="object 58"/>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59" name="object 59"/>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60" name="object 60"/>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61" name="object 61"/>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62" name="object 62"/>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3" name="object 63"/>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4" name="object 64"/>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5" name="object 65"/>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66" name="object 66"/>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67" name="object 67"/>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68" name="object 68"/>
          <p:cNvSpPr txBox="1"/>
          <p:nvPr/>
        </p:nvSpPr>
        <p:spPr>
          <a:xfrm>
            <a:off x="301276" y="1127776"/>
            <a:ext cx="942975"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a:latin typeface="Arial"/>
              <a:cs typeface="Arial"/>
            </a:endParaRPr>
          </a:p>
          <a:p>
            <a:pPr>
              <a:lnSpc>
                <a:spcPct val="100000"/>
              </a:lnSpc>
              <a:spcBef>
                <a:spcPts val="51"/>
              </a:spcBef>
            </a:pPr>
            <a:endParaRPr sz="1300">
              <a:latin typeface="Times New Roman"/>
              <a:cs typeface="Times New Roman"/>
            </a:endParaRPr>
          </a:p>
          <a:p>
            <a:pPr marL="12700" indent="543560">
              <a:lnSpc>
                <a:spcPct val="100000"/>
              </a:lnSpc>
            </a:pPr>
            <a:r>
              <a:rPr sz="1400" spc="-5" dirty="0">
                <a:latin typeface="Arial"/>
                <a:cs typeface="Arial"/>
              </a:rPr>
              <a:t>user</a:t>
            </a:r>
            <a:endParaRPr sz="1400">
              <a:latin typeface="Arial"/>
              <a:cs typeface="Arial"/>
            </a:endParaRPr>
          </a:p>
          <a:p>
            <a:pPr>
              <a:lnSpc>
                <a:spcPct val="100000"/>
              </a:lnSpc>
            </a:pPr>
            <a:endParaRPr sz="1400">
              <a:latin typeface="Times New Roman"/>
              <a:cs typeface="Times New Roman"/>
            </a:endParaRPr>
          </a:p>
          <a:p>
            <a:pPr>
              <a:lnSpc>
                <a:spcPct val="100000"/>
              </a:lnSpc>
              <a:spcBef>
                <a:spcPts val="47"/>
              </a:spcBef>
            </a:pPr>
            <a:endParaRPr sz="1550">
              <a:latin typeface="Times New Roman"/>
              <a:cs typeface="Times New Roman"/>
            </a:endParaRPr>
          </a:p>
          <a:p>
            <a:pPr marL="12700">
              <a:lnSpc>
                <a:spcPct val="100000"/>
              </a:lnSpc>
              <a:tabLst>
                <a:tab pos="367665" algn="l"/>
                <a:tab pos="722630" algn="l"/>
              </a:tabLst>
            </a:pPr>
            <a:r>
              <a:rPr sz="1400" spc="-5" dirty="0">
                <a:latin typeface="Arial"/>
                <a:cs typeface="Arial"/>
              </a:rPr>
              <a:t>F1	F2	F3</a:t>
            </a:r>
            <a:endParaRPr sz="1400">
              <a:latin typeface="Arial"/>
              <a:cs typeface="Arial"/>
            </a:endParaRPr>
          </a:p>
        </p:txBody>
      </p:sp>
      <p:sp>
        <p:nvSpPr>
          <p:cNvPr id="69" name="object 69"/>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0" name="object 70"/>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1" name="object 71"/>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2" name="object 72"/>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3" name="object 73"/>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4" name="object 74"/>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5" name="object 75"/>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76" name="object 76"/>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77" name="object 77"/>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78" name="object 78"/>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41</a:t>
            </a:r>
            <a:endParaRPr sz="1000">
              <a:latin typeface="Arial"/>
              <a:cs typeface="Arial"/>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4268725" y="1090025"/>
          <a:ext cx="1533047" cy="128760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algn="ctr">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R="211454" algn="r">
                        <a:lnSpc>
                          <a:spcPct val="100000"/>
                        </a:lnSpc>
                        <a:spcBef>
                          <a:spcPts val="110"/>
                        </a:spcBef>
                      </a:pPr>
                      <a:r>
                        <a:rPr sz="1000" b="1"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132200" y="1090025"/>
          <a:ext cx="2335471" cy="1714248"/>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marL="307975">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L="21336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L="32512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extLst>
                  <a:ext uri="{0D108BD9-81ED-4DB2-BD59-A6C34878D82A}">
                    <a16:rowId xmlns:a16="http://schemas.microsoft.com/office/drawing/2014/main" val="10001"/>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2"/>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3"/>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4"/>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5"/>
                  </a:ext>
                </a:extLst>
              </a:tr>
              <a:tr h="213324">
                <a:tc>
                  <a:txBody>
                    <a:bodyPr/>
                    <a:lstStyle/>
                    <a:p>
                      <a:pPr marL="307975">
                        <a:lnSpc>
                          <a:spcPct val="100000"/>
                        </a:lnSpc>
                        <a:spcBef>
                          <a:spcPts val="25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195580">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07975">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6"/>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6" name="object 6"/>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3" name="object 13"/>
          <p:cNvSpPr/>
          <p:nvPr/>
        </p:nvSpPr>
        <p:spPr>
          <a:xfrm>
            <a:off x="4372396" y="1154613"/>
            <a:ext cx="419509" cy="9787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946746" y="1154464"/>
            <a:ext cx="403659" cy="98028"/>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6" name="object 16"/>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886921" y="1154464"/>
            <a:ext cx="403659" cy="9802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7394518" y="1154613"/>
            <a:ext cx="627515" cy="9787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0" name="object 20"/>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21" name="object 21"/>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26" name="object 26"/>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27" name="object 27"/>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28" name="object 28"/>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29" name="object 29"/>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0" name="object 30"/>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1" name="object 31"/>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2" name="object 32"/>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3" name="object 33"/>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4" name="object 34"/>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5" name="object 35"/>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6" name="object 36"/>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7" name="object 37"/>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8" name="object 38"/>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9" name="object 39"/>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0" name="object 40"/>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1" name="object 41"/>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2" name="object 42"/>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3" name="object 43"/>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4" name="object 44"/>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5" name="object 45"/>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6" name="object 46"/>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7" name="object 47"/>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8" name="object 48"/>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9" name="object 49"/>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0" name="object 50"/>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1" name="object 51"/>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2" name="object 52"/>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3" name="object 53"/>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4" name="object 54"/>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5" name="object 55"/>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6" name="object 56"/>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7" name="object 57"/>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58" name="object 58"/>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59" name="object 59"/>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60" name="object 60"/>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61" name="object 61"/>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62" name="object 62"/>
          <p:cNvSpPr/>
          <p:nvPr/>
        </p:nvSpPr>
        <p:spPr>
          <a:xfrm>
            <a:off x="5629874" y="1536864"/>
            <a:ext cx="2127250" cy="1729739"/>
          </a:xfrm>
          <a:custGeom>
            <a:avLst/>
            <a:gdLst/>
            <a:ahLst/>
            <a:cxnLst/>
            <a:rect l="l" t="t" r="r" b="b"/>
            <a:pathLst>
              <a:path w="2127250" h="1729739">
                <a:moveTo>
                  <a:pt x="0" y="48835"/>
                </a:moveTo>
                <a:lnTo>
                  <a:pt x="7444" y="49473"/>
                </a:lnTo>
                <a:lnTo>
                  <a:pt x="44994" y="43009"/>
                </a:lnTo>
                <a:lnTo>
                  <a:pt x="81628" y="32517"/>
                </a:lnTo>
                <a:lnTo>
                  <a:pt x="86116" y="31173"/>
                </a:lnTo>
                <a:lnTo>
                  <a:pt x="122688" y="20451"/>
                </a:lnTo>
                <a:lnTo>
                  <a:pt x="159603" y="10892"/>
                </a:lnTo>
                <a:lnTo>
                  <a:pt x="197031" y="3616"/>
                </a:lnTo>
                <a:lnTo>
                  <a:pt x="235021" y="81"/>
                </a:lnTo>
                <a:lnTo>
                  <a:pt x="241230" y="0"/>
                </a:lnTo>
                <a:lnTo>
                  <a:pt x="279172" y="3753"/>
                </a:lnTo>
                <a:lnTo>
                  <a:pt x="314780" y="17378"/>
                </a:lnTo>
                <a:lnTo>
                  <a:pt x="343374" y="42596"/>
                </a:lnTo>
                <a:lnTo>
                  <a:pt x="361844" y="75980"/>
                </a:lnTo>
                <a:lnTo>
                  <a:pt x="371691" y="112890"/>
                </a:lnTo>
                <a:lnTo>
                  <a:pt x="374589" y="146437"/>
                </a:lnTo>
                <a:lnTo>
                  <a:pt x="372101" y="184501"/>
                </a:lnTo>
                <a:lnTo>
                  <a:pt x="366231" y="222158"/>
                </a:lnTo>
                <a:lnTo>
                  <a:pt x="358337" y="259447"/>
                </a:lnTo>
                <a:lnTo>
                  <a:pt x="349105" y="296487"/>
                </a:lnTo>
                <a:lnTo>
                  <a:pt x="338956" y="333295"/>
                </a:lnTo>
                <a:lnTo>
                  <a:pt x="328156" y="369919"/>
                </a:lnTo>
                <a:lnTo>
                  <a:pt x="316890" y="406404"/>
                </a:lnTo>
                <a:lnTo>
                  <a:pt x="305315" y="442723"/>
                </a:lnTo>
                <a:lnTo>
                  <a:pt x="293498" y="479014"/>
                </a:lnTo>
                <a:lnTo>
                  <a:pt x="281532" y="515283"/>
                </a:lnTo>
                <a:lnTo>
                  <a:pt x="269513" y="551472"/>
                </a:lnTo>
                <a:lnTo>
                  <a:pt x="267520" y="557463"/>
                </a:lnTo>
                <a:lnTo>
                  <a:pt x="255505" y="593620"/>
                </a:lnTo>
                <a:lnTo>
                  <a:pt x="243534" y="629827"/>
                </a:lnTo>
                <a:lnTo>
                  <a:pt x="231663" y="666086"/>
                </a:lnTo>
                <a:lnTo>
                  <a:pt x="219945" y="702407"/>
                </a:lnTo>
                <a:lnTo>
                  <a:pt x="208430" y="738807"/>
                </a:lnTo>
                <a:lnTo>
                  <a:pt x="197169" y="775304"/>
                </a:lnTo>
                <a:lnTo>
                  <a:pt x="186247" y="811815"/>
                </a:lnTo>
                <a:lnTo>
                  <a:pt x="175690" y="848464"/>
                </a:lnTo>
                <a:lnTo>
                  <a:pt x="165564" y="885268"/>
                </a:lnTo>
                <a:lnTo>
                  <a:pt x="155946" y="922237"/>
                </a:lnTo>
                <a:lnTo>
                  <a:pt x="146950" y="959270"/>
                </a:lnTo>
                <a:lnTo>
                  <a:pt x="138653" y="996461"/>
                </a:lnTo>
                <a:lnTo>
                  <a:pt x="131162" y="1033885"/>
                </a:lnTo>
                <a:lnTo>
                  <a:pt x="124634" y="1071491"/>
                </a:lnTo>
                <a:lnTo>
                  <a:pt x="119244" y="1109303"/>
                </a:lnTo>
                <a:lnTo>
                  <a:pt x="115225" y="1147209"/>
                </a:lnTo>
                <a:lnTo>
                  <a:pt x="112846" y="1185241"/>
                </a:lnTo>
                <a:lnTo>
                  <a:pt x="112343" y="1211094"/>
                </a:lnTo>
                <a:lnTo>
                  <a:pt x="113574" y="1249207"/>
                </a:lnTo>
                <a:lnTo>
                  <a:pt x="117657" y="1287119"/>
                </a:lnTo>
                <a:lnTo>
                  <a:pt x="125295" y="1324499"/>
                </a:lnTo>
                <a:lnTo>
                  <a:pt x="137292" y="1360662"/>
                </a:lnTo>
                <a:lnTo>
                  <a:pt x="154493" y="1394702"/>
                </a:lnTo>
                <a:lnTo>
                  <a:pt x="177379" y="1425216"/>
                </a:lnTo>
                <a:lnTo>
                  <a:pt x="205586" y="1450893"/>
                </a:lnTo>
                <a:lnTo>
                  <a:pt x="237473" y="1471849"/>
                </a:lnTo>
                <a:lnTo>
                  <a:pt x="271547" y="1488947"/>
                </a:lnTo>
                <a:lnTo>
                  <a:pt x="307028" y="1503027"/>
                </a:lnTo>
                <a:lnTo>
                  <a:pt x="343305" y="1514678"/>
                </a:lnTo>
                <a:lnTo>
                  <a:pt x="380184" y="1524411"/>
                </a:lnTo>
                <a:lnTo>
                  <a:pt x="417443" y="1532567"/>
                </a:lnTo>
                <a:lnTo>
                  <a:pt x="455002" y="1539424"/>
                </a:lnTo>
                <a:lnTo>
                  <a:pt x="492704" y="1545175"/>
                </a:lnTo>
                <a:lnTo>
                  <a:pt x="530555" y="1549995"/>
                </a:lnTo>
                <a:lnTo>
                  <a:pt x="568528" y="1554015"/>
                </a:lnTo>
                <a:lnTo>
                  <a:pt x="606535" y="1557335"/>
                </a:lnTo>
                <a:lnTo>
                  <a:pt x="644624" y="1560050"/>
                </a:lnTo>
                <a:lnTo>
                  <a:pt x="682764" y="1562231"/>
                </a:lnTo>
                <a:lnTo>
                  <a:pt x="720836" y="1563936"/>
                </a:lnTo>
                <a:lnTo>
                  <a:pt x="758953" y="1565224"/>
                </a:lnTo>
                <a:lnTo>
                  <a:pt x="797132" y="1566142"/>
                </a:lnTo>
                <a:lnTo>
                  <a:pt x="835291" y="1566729"/>
                </a:lnTo>
                <a:lnTo>
                  <a:pt x="873467" y="1567022"/>
                </a:lnTo>
                <a:lnTo>
                  <a:pt x="897090" y="1567070"/>
                </a:lnTo>
                <a:lnTo>
                  <a:pt x="935241" y="1566954"/>
                </a:lnTo>
                <a:lnTo>
                  <a:pt x="973344" y="1566623"/>
                </a:lnTo>
                <a:lnTo>
                  <a:pt x="1011456" y="1566103"/>
                </a:lnTo>
                <a:lnTo>
                  <a:pt x="1049631" y="1565417"/>
                </a:lnTo>
                <a:lnTo>
                  <a:pt x="1087811" y="1564589"/>
                </a:lnTo>
                <a:lnTo>
                  <a:pt x="1125937" y="1563642"/>
                </a:lnTo>
                <a:lnTo>
                  <a:pt x="1164066" y="1562596"/>
                </a:lnTo>
                <a:lnTo>
                  <a:pt x="1202252" y="1561471"/>
                </a:lnTo>
                <a:lnTo>
                  <a:pt x="1240432" y="1560290"/>
                </a:lnTo>
                <a:lnTo>
                  <a:pt x="1278537" y="1559077"/>
                </a:lnTo>
                <a:lnTo>
                  <a:pt x="1297964" y="1558452"/>
                </a:lnTo>
                <a:lnTo>
                  <a:pt x="1336048" y="1557231"/>
                </a:lnTo>
                <a:lnTo>
                  <a:pt x="1374205" y="1556032"/>
                </a:lnTo>
                <a:lnTo>
                  <a:pt x="1412343" y="1554886"/>
                </a:lnTo>
                <a:lnTo>
                  <a:pt x="1450472" y="1553822"/>
                </a:lnTo>
                <a:lnTo>
                  <a:pt x="1488583" y="1552873"/>
                </a:lnTo>
                <a:lnTo>
                  <a:pt x="1526753" y="1552076"/>
                </a:lnTo>
                <a:lnTo>
                  <a:pt x="1564927" y="1551479"/>
                </a:lnTo>
                <a:lnTo>
                  <a:pt x="1603115" y="1551138"/>
                </a:lnTo>
                <a:lnTo>
                  <a:pt x="1624439" y="1551083"/>
                </a:lnTo>
                <a:lnTo>
                  <a:pt x="1662593" y="1551283"/>
                </a:lnTo>
                <a:lnTo>
                  <a:pt x="1700724" y="1551954"/>
                </a:lnTo>
                <a:lnTo>
                  <a:pt x="1738850" y="1553234"/>
                </a:lnTo>
                <a:lnTo>
                  <a:pt x="1776907" y="1555316"/>
                </a:lnTo>
                <a:lnTo>
                  <a:pt x="1814881" y="1558492"/>
                </a:lnTo>
                <a:lnTo>
                  <a:pt x="1852716" y="1563236"/>
                </a:lnTo>
                <a:lnTo>
                  <a:pt x="1890209" y="1570313"/>
                </a:lnTo>
                <a:lnTo>
                  <a:pt x="1927342" y="1579387"/>
                </a:lnTo>
                <a:lnTo>
                  <a:pt x="1963871" y="1590435"/>
                </a:lnTo>
                <a:lnTo>
                  <a:pt x="1999518" y="1603980"/>
                </a:lnTo>
                <a:lnTo>
                  <a:pt x="2033757" y="1620736"/>
                </a:lnTo>
                <a:lnTo>
                  <a:pt x="2065650" y="1641646"/>
                </a:lnTo>
                <a:lnTo>
                  <a:pt x="2093528" y="1667704"/>
                </a:lnTo>
                <a:lnTo>
                  <a:pt x="2114990" y="1699224"/>
                </a:lnTo>
                <a:lnTo>
                  <a:pt x="2124844" y="1722912"/>
                </a:lnTo>
                <a:lnTo>
                  <a:pt x="2125392" y="1724590"/>
                </a:lnTo>
                <a:lnTo>
                  <a:pt x="2125909" y="1726263"/>
                </a:lnTo>
                <a:lnTo>
                  <a:pt x="2126399" y="1727931"/>
                </a:lnTo>
                <a:lnTo>
                  <a:pt x="2126852" y="1729560"/>
                </a:lnTo>
              </a:path>
            </a:pathLst>
          </a:custGeom>
          <a:ln w="19049">
            <a:solidFill>
              <a:srgbClr val="595959"/>
            </a:solidFill>
          </a:ln>
        </p:spPr>
        <p:txBody>
          <a:bodyPr wrap="square" lIns="0" tIns="0" rIns="0" bIns="0" rtlCol="0"/>
          <a:lstStyle/>
          <a:p>
            <a:endParaRPr/>
          </a:p>
        </p:txBody>
      </p:sp>
      <p:sp>
        <p:nvSpPr>
          <p:cNvPr id="63" name="object 63"/>
          <p:cNvSpPr/>
          <p:nvPr/>
        </p:nvSpPr>
        <p:spPr>
          <a:xfrm>
            <a:off x="7726033" y="3259502"/>
            <a:ext cx="61594" cy="91440"/>
          </a:xfrm>
          <a:custGeom>
            <a:avLst/>
            <a:gdLst/>
            <a:ahLst/>
            <a:cxnLst/>
            <a:rect l="l" t="t" r="r" b="b"/>
            <a:pathLst>
              <a:path w="61595" h="91439">
                <a:moveTo>
                  <a:pt x="0" y="13845"/>
                </a:moveTo>
                <a:lnTo>
                  <a:pt x="49713" y="91255"/>
                </a:lnTo>
                <a:lnTo>
                  <a:pt x="61388" y="0"/>
                </a:lnTo>
                <a:lnTo>
                  <a:pt x="0" y="13845"/>
                </a:lnTo>
                <a:close/>
              </a:path>
            </a:pathLst>
          </a:custGeom>
          <a:ln w="19049">
            <a:solidFill>
              <a:srgbClr val="595959"/>
            </a:solidFill>
          </a:ln>
        </p:spPr>
        <p:txBody>
          <a:bodyPr wrap="square" lIns="0" tIns="0" rIns="0" bIns="0" rtlCol="0"/>
          <a:lstStyle/>
          <a:p>
            <a:endParaRPr/>
          </a:p>
        </p:txBody>
      </p:sp>
      <p:sp>
        <p:nvSpPr>
          <p:cNvPr id="64" name="object 64"/>
          <p:cNvSpPr/>
          <p:nvPr/>
        </p:nvSpPr>
        <p:spPr>
          <a:xfrm>
            <a:off x="7881712" y="1524221"/>
            <a:ext cx="897701" cy="1815543"/>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6" name="object 66"/>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7" name="object 67"/>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8" name="object 68"/>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69" name="object 69"/>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70" name="object 70"/>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71" name="object 71"/>
          <p:cNvSpPr txBox="1"/>
          <p:nvPr/>
        </p:nvSpPr>
        <p:spPr>
          <a:xfrm>
            <a:off x="301276" y="1127776"/>
            <a:ext cx="944244" cy="1284605"/>
          </a:xfrm>
          <a:prstGeom prst="rect">
            <a:avLst/>
          </a:prstGeom>
        </p:spPr>
        <p:txBody>
          <a:bodyPr vert="horz" wrap="square" lIns="0" tIns="0" rIns="0" bIns="0" rtlCol="0">
            <a:spAutoFit/>
          </a:bodyPr>
          <a:lstStyle/>
          <a:p>
            <a:pPr marL="300355">
              <a:lnSpc>
                <a:spcPct val="100000"/>
              </a:lnSpc>
            </a:pPr>
            <a:r>
              <a:rPr sz="1400" spc="-5" dirty="0">
                <a:latin typeface="Arial"/>
                <a:cs typeface="Arial"/>
              </a:rPr>
              <a:t>/</a:t>
            </a:r>
            <a:endParaRPr sz="1400" dirty="0">
              <a:latin typeface="Arial"/>
              <a:cs typeface="Arial"/>
            </a:endParaRPr>
          </a:p>
          <a:p>
            <a:pPr>
              <a:lnSpc>
                <a:spcPct val="100000"/>
              </a:lnSpc>
              <a:spcBef>
                <a:spcPts val="51"/>
              </a:spcBef>
            </a:pPr>
            <a:endParaRPr sz="1300" dirty="0">
              <a:latin typeface="Times New Roman"/>
              <a:cs typeface="Times New Roman"/>
            </a:endParaRPr>
          </a:p>
          <a:p>
            <a:pPr marL="12700" indent="543560">
              <a:lnSpc>
                <a:spcPct val="100000"/>
              </a:lnSpc>
            </a:pPr>
            <a:r>
              <a:rPr sz="1400" spc="-5" dirty="0">
                <a:latin typeface="Arial"/>
                <a:cs typeface="Arial"/>
              </a:rPr>
              <a:t>user</a:t>
            </a:r>
            <a:endParaRPr sz="1400" dirty="0">
              <a:latin typeface="Arial"/>
              <a:cs typeface="Arial"/>
            </a:endParaRPr>
          </a:p>
          <a:p>
            <a:pPr>
              <a:lnSpc>
                <a:spcPct val="100000"/>
              </a:lnSpc>
            </a:pPr>
            <a:endParaRPr sz="1400" dirty="0">
              <a:latin typeface="Times New Roman"/>
              <a:cs typeface="Times New Roman"/>
            </a:endParaRPr>
          </a:p>
          <a:p>
            <a:pPr>
              <a:lnSpc>
                <a:spcPct val="100000"/>
              </a:lnSpc>
              <a:spcBef>
                <a:spcPts val="47"/>
              </a:spcBef>
            </a:pPr>
            <a:endParaRPr sz="1550" dirty="0">
              <a:latin typeface="Times New Roman"/>
              <a:cs typeface="Times New Roman"/>
            </a:endParaRPr>
          </a:p>
          <a:p>
            <a:pPr marL="12700">
              <a:lnSpc>
                <a:spcPct val="100000"/>
              </a:lnSpc>
              <a:tabLst>
                <a:tab pos="367665" algn="l"/>
                <a:tab pos="723265" algn="l"/>
              </a:tabLst>
            </a:pPr>
            <a:r>
              <a:rPr sz="1400" spc="-5" dirty="0">
                <a:latin typeface="Arial"/>
                <a:cs typeface="Arial"/>
              </a:rPr>
              <a:t>F1	F2	</a:t>
            </a:r>
            <a:r>
              <a:rPr sz="1400" b="1" spc="-5" dirty="0">
                <a:solidFill>
                  <a:srgbClr val="A64D78"/>
                </a:solidFill>
                <a:latin typeface="Arial"/>
                <a:cs typeface="Arial"/>
              </a:rPr>
              <a:t>F3</a:t>
            </a:r>
            <a:endParaRPr sz="1400" dirty="0">
              <a:latin typeface="Arial"/>
              <a:cs typeface="Arial"/>
            </a:endParaRPr>
          </a:p>
        </p:txBody>
      </p:sp>
      <p:sp>
        <p:nvSpPr>
          <p:cNvPr id="72" name="object 72"/>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3" name="object 73"/>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4" name="object 74"/>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5" name="object 75"/>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6" name="object 76"/>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7" name="object 77"/>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8" name="object 78"/>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79" name="object 79"/>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80" name="object 80"/>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81" name="object 81"/>
          <p:cNvSpPr txBox="1"/>
          <p:nvPr/>
        </p:nvSpPr>
        <p:spPr>
          <a:xfrm>
            <a:off x="7151325" y="3804114"/>
            <a:ext cx="1299210" cy="793750"/>
          </a:xfrm>
          <a:prstGeom prst="rect">
            <a:avLst/>
          </a:prstGeom>
        </p:spPr>
        <p:txBody>
          <a:bodyPr vert="horz" wrap="square" lIns="0" tIns="0" rIns="0" bIns="0" rtlCol="0">
            <a:spAutoFit/>
          </a:bodyPr>
          <a:lstStyle/>
          <a:p>
            <a:pPr marL="12700">
              <a:lnSpc>
                <a:spcPts val="1515"/>
              </a:lnSpc>
            </a:pPr>
            <a:r>
              <a:rPr sz="1400" spc="-5" dirty="0">
                <a:latin typeface="Arial"/>
                <a:cs typeface="Arial"/>
              </a:rPr>
              <a:t>[{3,1},{3,2},{3,3}</a:t>
            </a:r>
            <a:endParaRPr sz="1400">
              <a:latin typeface="Arial"/>
              <a:cs typeface="Arial"/>
            </a:endParaRPr>
          </a:p>
          <a:p>
            <a:pPr marL="12700">
              <a:lnSpc>
                <a:spcPct val="100000"/>
              </a:lnSpc>
              <a:spcBef>
                <a:spcPts val="645"/>
              </a:spcBef>
            </a:pPr>
            <a:r>
              <a:rPr sz="1400" spc="-5" dirty="0">
                <a:latin typeface="Arial"/>
                <a:cs typeface="Arial"/>
              </a:rPr>
              <a:t>],[{3,1,1},{3,1,2},</a:t>
            </a:r>
            <a:endParaRPr sz="1400">
              <a:latin typeface="Arial"/>
              <a:cs typeface="Arial"/>
            </a:endParaRPr>
          </a:p>
          <a:p>
            <a:pPr marL="12700">
              <a:lnSpc>
                <a:spcPct val="100000"/>
              </a:lnSpc>
              <a:spcBef>
                <a:spcPts val="645"/>
              </a:spcBef>
            </a:pPr>
            <a:r>
              <a:rPr sz="1400" spc="-5" dirty="0">
                <a:latin typeface="Arial"/>
                <a:cs typeface="Arial"/>
              </a:rPr>
              <a:t>{3,1,3},{3,2,4}</a:t>
            </a:r>
            <a:endParaRPr sz="1400">
              <a:latin typeface="Arial"/>
              <a:cs typeface="Arial"/>
            </a:endParaRPr>
          </a:p>
        </p:txBody>
      </p:sp>
      <p:sp>
        <p:nvSpPr>
          <p:cNvPr id="82" name="object 82"/>
          <p:cNvSpPr txBox="1"/>
          <p:nvPr/>
        </p:nvSpPr>
        <p:spPr>
          <a:xfrm>
            <a:off x="7151325" y="4689564"/>
            <a:ext cx="766445"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…{3,3,9}]</a:t>
            </a:r>
            <a:endParaRPr sz="1400">
              <a:latin typeface="Arial"/>
              <a:cs typeface="Arial"/>
            </a:endParaRPr>
          </a:p>
        </p:txBody>
      </p:sp>
      <p:sp>
        <p:nvSpPr>
          <p:cNvPr id="83" name="object 83"/>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37</a:t>
            </a:fld>
            <a:endParaRPr spc="-5"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464819" y="895350"/>
            <a:ext cx="8214361" cy="2895600"/>
          </a:xfrm>
          <a:prstGeom prst="rect">
            <a:avLst/>
          </a:prstGeom>
        </p:spPr>
      </p:pic>
      <p:sp>
        <p:nvSpPr>
          <p:cNvPr id="3" name="object 2"/>
          <p:cNvSpPr/>
          <p:nvPr/>
        </p:nvSpPr>
        <p:spPr>
          <a:xfrm>
            <a:off x="427041" y="493124"/>
            <a:ext cx="7391742" cy="307032"/>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71075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600200" y="971550"/>
            <a:ext cx="5794814" cy="3048000"/>
          </a:xfrm>
          <a:prstGeom prst="rect">
            <a:avLst/>
          </a:prstGeom>
        </p:spPr>
      </p:pic>
    </p:spTree>
    <p:extLst>
      <p:ext uri="{BB962C8B-B14F-4D97-AF65-F5344CB8AC3E}">
        <p14:creationId xmlns:p14="http://schemas.microsoft.com/office/powerpoint/2010/main" val="13891874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064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4</a:t>
            </a:fld>
            <a:endParaRPr spc="-5"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493124"/>
            <a:ext cx="7391742" cy="307032"/>
          </a:xfrm>
          <a:prstGeom prst="rect">
            <a:avLst/>
          </a:prstGeom>
          <a:blipFill>
            <a:blip r:embed="rId3"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4268725" y="1090025"/>
          <a:ext cx="1533047" cy="1287600"/>
        </p:xfrm>
        <a:graphic>
          <a:graphicData uri="http://schemas.openxmlformats.org/drawingml/2006/table">
            <a:tbl>
              <a:tblPr firstRow="1" bandRow="1">
                <a:tableStyleId>{2D5ABB26-0587-4C30-8999-92F81FD0307C}</a:tableStyleId>
              </a:tblPr>
              <a:tblGrid>
                <a:gridCol w="613624">
                  <a:extLst>
                    <a:ext uri="{9D8B030D-6E8A-4147-A177-3AD203B41FA5}">
                      <a16:colId xmlns:a16="http://schemas.microsoft.com/office/drawing/2014/main" val="20000"/>
                    </a:ext>
                  </a:extLst>
                </a:gridCol>
                <a:gridCol w="519224">
                  <a:extLst>
                    <a:ext uri="{9D8B030D-6E8A-4147-A177-3AD203B41FA5}">
                      <a16:colId xmlns:a16="http://schemas.microsoft.com/office/drawing/2014/main" val="20001"/>
                    </a:ext>
                  </a:extLst>
                </a:gridCol>
                <a:gridCol w="400199">
                  <a:extLst>
                    <a:ext uri="{9D8B030D-6E8A-4147-A177-3AD203B41FA5}">
                      <a16:colId xmlns:a16="http://schemas.microsoft.com/office/drawing/2014/main" val="20002"/>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algn="ctr">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R="211454" algn="r">
                        <a:lnSpc>
                          <a:spcPct val="100000"/>
                        </a:lnSpc>
                        <a:spcBef>
                          <a:spcPts val="110"/>
                        </a:spcBef>
                      </a:pPr>
                      <a:r>
                        <a:rPr sz="1000" b="1"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R="211454" algn="r">
                        <a:lnSpc>
                          <a:spcPct val="100000"/>
                        </a:lnSpc>
                        <a:spcBef>
                          <a:spcPts val="70"/>
                        </a:spcBef>
                      </a:pPr>
                      <a:r>
                        <a:rPr sz="1000" b="1"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3"/>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4"/>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5"/>
                  </a:ext>
                </a:extLst>
              </a:tr>
            </a:tbl>
          </a:graphicData>
        </a:graphic>
      </p:graphicFrame>
      <p:graphicFrame>
        <p:nvGraphicFramePr>
          <p:cNvPr id="4" name="object 4"/>
          <p:cNvGraphicFramePr>
            <a:graphicFrameLocks noGrp="1"/>
          </p:cNvGraphicFramePr>
          <p:nvPr/>
        </p:nvGraphicFramePr>
        <p:xfrm>
          <a:off x="1934274" y="1090025"/>
          <a:ext cx="2015846" cy="1295256"/>
        </p:xfrm>
        <a:graphic>
          <a:graphicData uri="http://schemas.openxmlformats.org/drawingml/2006/table">
            <a:tbl>
              <a:tblPr firstRow="1" bandRow="1">
                <a:tableStyleId>{2D5ABB26-0587-4C30-8999-92F81FD0307C}</a:tableStyleId>
              </a:tblPr>
              <a:tblGrid>
                <a:gridCol w="649024">
                  <a:extLst>
                    <a:ext uri="{9D8B030D-6E8A-4147-A177-3AD203B41FA5}">
                      <a16:colId xmlns:a16="http://schemas.microsoft.com/office/drawing/2014/main" val="20000"/>
                    </a:ext>
                  </a:extLst>
                </a:gridCol>
                <a:gridCol w="400199">
                  <a:extLst>
                    <a:ext uri="{9D8B030D-6E8A-4147-A177-3AD203B41FA5}">
                      <a16:colId xmlns:a16="http://schemas.microsoft.com/office/drawing/2014/main" val="20001"/>
                    </a:ext>
                  </a:extLst>
                </a:gridCol>
                <a:gridCol w="5664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endParaRPr sz="1450">
                        <a:latin typeface="Times New Roman"/>
                        <a:cs typeface="Times New Roman"/>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pPr algn="ctr">
                        <a:lnSpc>
                          <a:spcPct val="100000"/>
                        </a:lnSpc>
                        <a:spcBef>
                          <a:spcPts val="110"/>
                        </a:spcBef>
                      </a:pPr>
                      <a:r>
                        <a:rPr sz="1000" b="1" spc="-5" dirty="0">
                          <a:latin typeface="Arial"/>
                          <a:cs typeface="Arial"/>
                        </a:rPr>
                        <a:t>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6AA84F"/>
                    </a:solidFill>
                  </a:tcPr>
                </a:tc>
                <a:extLst>
                  <a:ext uri="{0D108BD9-81ED-4DB2-BD59-A6C34878D82A}">
                    <a16:rowId xmlns:a16="http://schemas.microsoft.com/office/drawing/2014/main" val="10001"/>
                  </a:ext>
                </a:extLst>
              </a:tr>
              <a:tr h="213324">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user</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pPr algn="ctr">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F1C131"/>
                    </a:solidFill>
                  </a:tcPr>
                </a:tc>
                <a:extLst>
                  <a:ext uri="{0D108BD9-81ED-4DB2-BD59-A6C34878D82A}">
                    <a16:rowId xmlns:a16="http://schemas.microsoft.com/office/drawing/2014/main" val="10002"/>
                  </a:ext>
                </a:extLst>
              </a:tr>
              <a:tr h="213324">
                <a:tc>
                  <a:txBody>
                    <a:bodyPr/>
                    <a:lstStyle/>
                    <a:p>
                      <a:pPr algn="ctr">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3"/>
                  </a:ext>
                </a:extLst>
              </a:tr>
              <a:tr h="213324">
                <a:tc>
                  <a:txBody>
                    <a:bodyPr/>
                    <a:lstStyle/>
                    <a:p>
                      <a:pPr algn="ctr">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4"/>
                  </a:ext>
                </a:extLst>
              </a:tr>
              <a:tr h="213324">
                <a:tc>
                  <a:txBody>
                    <a:bodyPr/>
                    <a:lstStyle/>
                    <a:p>
                      <a:pPr algn="ctr">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F3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pPr algn="ctr">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6FA8DC"/>
                    </a:solidFill>
                  </a:tcPr>
                </a:tc>
                <a:extLst>
                  <a:ext uri="{0D108BD9-81ED-4DB2-BD59-A6C34878D82A}">
                    <a16:rowId xmlns:a16="http://schemas.microsoft.com/office/drawing/2014/main" val="10005"/>
                  </a:ext>
                </a:extLst>
              </a:tr>
            </a:tbl>
          </a:graphicData>
        </a:graphic>
      </p:graphicFrame>
      <p:graphicFrame>
        <p:nvGraphicFramePr>
          <p:cNvPr id="5" name="object 5"/>
          <p:cNvGraphicFramePr>
            <a:graphicFrameLocks noGrp="1"/>
          </p:cNvGraphicFramePr>
          <p:nvPr/>
        </p:nvGraphicFramePr>
        <p:xfrm>
          <a:off x="6132200" y="1090025"/>
          <a:ext cx="2335471" cy="1714248"/>
        </p:xfrm>
        <a:graphic>
          <a:graphicData uri="http://schemas.openxmlformats.org/drawingml/2006/table">
            <a:tbl>
              <a:tblPr firstRow="1" bandRow="1">
                <a:tableStyleId>{2D5ABB26-0587-4C30-8999-92F81FD0307C}</a:tableStyleId>
              </a:tblPr>
              <a:tblGrid>
                <a:gridCol w="696224">
                  <a:extLst>
                    <a:ext uri="{9D8B030D-6E8A-4147-A177-3AD203B41FA5}">
                      <a16:colId xmlns:a16="http://schemas.microsoft.com/office/drawing/2014/main" val="20000"/>
                    </a:ext>
                  </a:extLst>
                </a:gridCol>
                <a:gridCol w="507424">
                  <a:extLst>
                    <a:ext uri="{9D8B030D-6E8A-4147-A177-3AD203B41FA5}">
                      <a16:colId xmlns:a16="http://schemas.microsoft.com/office/drawing/2014/main" val="20001"/>
                    </a:ext>
                  </a:extLst>
                </a:gridCol>
                <a:gridCol w="731624">
                  <a:extLst>
                    <a:ext uri="{9D8B030D-6E8A-4147-A177-3AD203B41FA5}">
                      <a16:colId xmlns:a16="http://schemas.microsoft.com/office/drawing/2014/main" val="20002"/>
                    </a:ext>
                  </a:extLst>
                </a:gridCol>
                <a:gridCol w="400199">
                  <a:extLst>
                    <a:ext uri="{9D8B030D-6E8A-4147-A177-3AD203B41FA5}">
                      <a16:colId xmlns:a16="http://schemas.microsoft.com/office/drawing/2014/main" val="20003"/>
                    </a:ext>
                  </a:extLst>
                </a:gridCol>
              </a:tblGrid>
              <a:tr h="213324">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pPr>
                        <a:lnSpc>
                          <a:spcPct val="100000"/>
                        </a:lnSpc>
                        <a:spcBef>
                          <a:spcPts val="12"/>
                        </a:spcBef>
                      </a:pPr>
                      <a:endParaRPr sz="1450">
                        <a:latin typeface="Times New Roman"/>
                        <a:cs typeface="Times New Roman"/>
                      </a:endParaRPr>
                    </a:p>
                  </a:txBody>
                  <a:tcPr marL="0" marR="0" marT="0" marB="0">
                    <a:solidFill>
                      <a:srgbClr val="000000"/>
                    </a:solidFill>
                  </a:tcPr>
                </a:tc>
                <a:tc>
                  <a:txBody>
                    <a:bodyPr/>
                    <a:lstStyle/>
                    <a:p>
                      <a:endParaRPr sz="1450">
                        <a:latin typeface="Times New Roman"/>
                        <a:cs typeface="Times New Roman"/>
                      </a:endParaRPr>
                    </a:p>
                  </a:txBody>
                  <a:tcPr marL="0" marR="0" marT="0" marB="0">
                    <a:solidFill>
                      <a:srgbClr val="000000"/>
                    </a:solidFill>
                  </a:tcPr>
                </a:tc>
                <a:extLst>
                  <a:ext uri="{0D108BD9-81ED-4DB2-BD59-A6C34878D82A}">
                    <a16:rowId xmlns:a16="http://schemas.microsoft.com/office/drawing/2014/main" val="10000"/>
                  </a:ext>
                </a:extLst>
              </a:tr>
              <a:tr h="213324">
                <a:tc>
                  <a:txBody>
                    <a:bodyPr/>
                    <a:lstStyle/>
                    <a:p>
                      <a:pPr marL="307975">
                        <a:lnSpc>
                          <a:spcPct val="100000"/>
                        </a:lnSpc>
                        <a:spcBef>
                          <a:spcPts val="11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L="21336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pPr marL="325120">
                        <a:lnSpc>
                          <a:spcPct val="100000"/>
                        </a:lnSpc>
                        <a:spcBef>
                          <a:spcPts val="11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C17AA0"/>
                    </a:solidFill>
                  </a:tcPr>
                </a:tc>
                <a:extLst>
                  <a:ext uri="{0D108BD9-81ED-4DB2-BD59-A6C34878D82A}">
                    <a16:rowId xmlns:a16="http://schemas.microsoft.com/office/drawing/2014/main" val="10001"/>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2"/>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1</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3"/>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4</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4"/>
                  </a:ext>
                </a:extLst>
              </a:tr>
              <a:tr h="213324">
                <a:tc>
                  <a:txBody>
                    <a:bodyPr/>
                    <a:lstStyle/>
                    <a:p>
                      <a:pPr marL="307975">
                        <a:lnSpc>
                          <a:spcPct val="100000"/>
                        </a:lnSpc>
                        <a:spcBef>
                          <a:spcPts val="7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213360">
                        <a:lnSpc>
                          <a:spcPct val="100000"/>
                        </a:lnSpc>
                        <a:spcBef>
                          <a:spcPts val="70"/>
                        </a:spcBef>
                      </a:pPr>
                      <a:r>
                        <a:rPr sz="1000" b="1" spc="-5" dirty="0">
                          <a:latin typeface="Arial"/>
                          <a:cs typeface="Arial"/>
                        </a:rPr>
                        <a:t>2</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25120">
                        <a:lnSpc>
                          <a:spcPct val="100000"/>
                        </a:lnSpc>
                        <a:spcBef>
                          <a:spcPts val="70"/>
                        </a:spcBef>
                      </a:pPr>
                      <a:r>
                        <a:rPr sz="1000" b="1" spc="-5" dirty="0">
                          <a:latin typeface="Arial"/>
                          <a:cs typeface="Arial"/>
                        </a:rPr>
                        <a:t>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5"/>
                  </a:ext>
                </a:extLst>
              </a:tr>
              <a:tr h="213324">
                <a:tc>
                  <a:txBody>
                    <a:bodyPr/>
                    <a:lstStyle/>
                    <a:p>
                      <a:pPr marL="307975">
                        <a:lnSpc>
                          <a:spcPct val="100000"/>
                        </a:lnSpc>
                        <a:spcBef>
                          <a:spcPts val="250"/>
                        </a:spcBef>
                      </a:pPr>
                      <a:r>
                        <a:rPr sz="1000" b="1" spc="-5" dirty="0">
                          <a:latin typeface="Arial"/>
                          <a:cs typeface="Arial"/>
                        </a:rPr>
                        <a:t>3</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195580">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pPr marL="307975">
                        <a:lnSpc>
                          <a:spcPct val="100000"/>
                        </a:lnSpc>
                        <a:spcBef>
                          <a:spcPts val="250"/>
                        </a:spcBef>
                      </a:pPr>
                      <a:r>
                        <a:rPr sz="1000" b="1" spc="-5" dirty="0">
                          <a:latin typeface="Arial"/>
                          <a:cs typeface="Arial"/>
                        </a:rPr>
                        <a:t>...</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C17AA0"/>
                    </a:solidFill>
                  </a:tcPr>
                </a:tc>
                <a:extLst>
                  <a:ext uri="{0D108BD9-81ED-4DB2-BD59-A6C34878D82A}">
                    <a16:rowId xmlns:a16="http://schemas.microsoft.com/office/drawing/2014/main" val="10006"/>
                  </a:ext>
                </a:extLst>
              </a:tr>
              <a:tr h="213324">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7"/>
                  </a:ext>
                </a:extLst>
              </a:tr>
            </a:tbl>
          </a:graphicData>
        </a:graphic>
      </p:graphicFrame>
      <p:sp>
        <p:nvSpPr>
          <p:cNvPr id="6" name="object 6"/>
          <p:cNvSpPr/>
          <p:nvPr/>
        </p:nvSpPr>
        <p:spPr>
          <a:xfrm>
            <a:off x="2576268" y="904144"/>
            <a:ext cx="745926" cy="10537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4689187" y="904144"/>
            <a:ext cx="706189" cy="10537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6895646" y="904144"/>
            <a:ext cx="822647" cy="130671"/>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055646" y="1154613"/>
            <a:ext cx="419509" cy="9787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2654933" y="1159673"/>
            <a:ext cx="269788" cy="7376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3041442" y="1159474"/>
            <a:ext cx="463767" cy="93017"/>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3715989"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3" name="object 13"/>
          <p:cNvSpPr/>
          <p:nvPr/>
        </p:nvSpPr>
        <p:spPr>
          <a:xfrm>
            <a:off x="4372396" y="1154613"/>
            <a:ext cx="419509" cy="97879"/>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4946746" y="1154464"/>
            <a:ext cx="403659" cy="98028"/>
          </a:xfrm>
          <a:prstGeom prst="rect">
            <a:avLst/>
          </a:prstGeom>
          <a:blipFill>
            <a:blip r:embed="rId11" cstate="print"/>
            <a:stretch>
              <a:fillRect/>
            </a:stretch>
          </a:blipFill>
        </p:spPr>
        <p:txBody>
          <a:bodyPr wrap="square" lIns="0" tIns="0" rIns="0" bIns="0" rtlCol="0"/>
          <a:lstStyle/>
          <a:p>
            <a:endParaRPr/>
          </a:p>
        </p:txBody>
      </p:sp>
      <p:sp>
        <p:nvSpPr>
          <p:cNvPr id="15" name="object 15"/>
          <p:cNvSpPr/>
          <p:nvPr/>
        </p:nvSpPr>
        <p:spPr>
          <a:xfrm>
            <a:off x="55676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16" name="object 16"/>
          <p:cNvSpPr/>
          <p:nvPr/>
        </p:nvSpPr>
        <p:spPr>
          <a:xfrm>
            <a:off x="6277171" y="1154613"/>
            <a:ext cx="419509" cy="97879"/>
          </a:xfrm>
          <a:prstGeom prst="rect">
            <a:avLst/>
          </a:prstGeom>
          <a:blipFill>
            <a:blip r:embed="rId7" cstate="print"/>
            <a:stretch>
              <a:fillRect/>
            </a:stretch>
          </a:blipFill>
        </p:spPr>
        <p:txBody>
          <a:bodyPr wrap="square" lIns="0" tIns="0" rIns="0" bIns="0" rtlCol="0"/>
          <a:lstStyle/>
          <a:p>
            <a:endParaRPr/>
          </a:p>
        </p:txBody>
      </p:sp>
      <p:sp>
        <p:nvSpPr>
          <p:cNvPr id="17" name="object 17"/>
          <p:cNvSpPr/>
          <p:nvPr/>
        </p:nvSpPr>
        <p:spPr>
          <a:xfrm>
            <a:off x="6886921" y="1154464"/>
            <a:ext cx="403659" cy="98028"/>
          </a:xfrm>
          <a:prstGeom prst="rect">
            <a:avLst/>
          </a:prstGeom>
          <a:blipFill>
            <a:blip r:embed="rId12" cstate="print"/>
            <a:stretch>
              <a:fillRect/>
            </a:stretch>
          </a:blipFill>
        </p:spPr>
        <p:txBody>
          <a:bodyPr wrap="square" lIns="0" tIns="0" rIns="0" bIns="0" rtlCol="0"/>
          <a:lstStyle/>
          <a:p>
            <a:endParaRPr/>
          </a:p>
        </p:txBody>
      </p:sp>
      <p:sp>
        <p:nvSpPr>
          <p:cNvPr id="18" name="object 18"/>
          <p:cNvSpPr/>
          <p:nvPr/>
        </p:nvSpPr>
        <p:spPr>
          <a:xfrm>
            <a:off x="7394518" y="1154613"/>
            <a:ext cx="627515" cy="97879"/>
          </a:xfrm>
          <a:prstGeom prst="rect">
            <a:avLst/>
          </a:prstGeom>
          <a:blipFill>
            <a:blip r:embed="rId13" cstate="print"/>
            <a:stretch>
              <a:fillRect/>
            </a:stretch>
          </a:blipFill>
        </p:spPr>
        <p:txBody>
          <a:bodyPr wrap="square" lIns="0" tIns="0" rIns="0" bIns="0" rtlCol="0"/>
          <a:lstStyle/>
          <a:p>
            <a:endParaRPr/>
          </a:p>
        </p:txBody>
      </p:sp>
      <p:sp>
        <p:nvSpPr>
          <p:cNvPr id="19" name="object 19"/>
          <p:cNvSpPr/>
          <p:nvPr/>
        </p:nvSpPr>
        <p:spPr>
          <a:xfrm>
            <a:off x="8233540" y="1215583"/>
            <a:ext cx="78105" cy="17780"/>
          </a:xfrm>
          <a:custGeom>
            <a:avLst/>
            <a:gdLst/>
            <a:ahLst/>
            <a:cxnLst/>
            <a:rect l="l" t="t" r="r" b="b"/>
            <a:pathLst>
              <a:path w="78104" h="17780">
                <a:moveTo>
                  <a:pt x="11360" y="17264"/>
                </a:moveTo>
                <a:lnTo>
                  <a:pt x="5109" y="17264"/>
                </a:lnTo>
                <a:lnTo>
                  <a:pt x="2976" y="16668"/>
                </a:lnTo>
                <a:lnTo>
                  <a:pt x="595" y="14287"/>
                </a:lnTo>
                <a:lnTo>
                  <a:pt x="0" y="12055"/>
                </a:lnTo>
                <a:lnTo>
                  <a:pt x="25" y="5208"/>
                </a:lnTo>
                <a:lnTo>
                  <a:pt x="595" y="2976"/>
                </a:lnTo>
                <a:lnTo>
                  <a:pt x="2976" y="595"/>
                </a:lnTo>
                <a:lnTo>
                  <a:pt x="5159" y="0"/>
                </a:lnTo>
                <a:lnTo>
                  <a:pt x="11410" y="0"/>
                </a:lnTo>
                <a:lnTo>
                  <a:pt x="13543" y="595"/>
                </a:lnTo>
                <a:lnTo>
                  <a:pt x="15924" y="2976"/>
                </a:lnTo>
                <a:lnTo>
                  <a:pt x="16519" y="5208"/>
                </a:lnTo>
                <a:lnTo>
                  <a:pt x="16494" y="12055"/>
                </a:lnTo>
                <a:lnTo>
                  <a:pt x="15924" y="14287"/>
                </a:lnTo>
                <a:lnTo>
                  <a:pt x="13543" y="16668"/>
                </a:lnTo>
                <a:lnTo>
                  <a:pt x="11360" y="17264"/>
                </a:lnTo>
                <a:close/>
              </a:path>
              <a:path w="78104" h="17780">
                <a:moveTo>
                  <a:pt x="41888" y="17264"/>
                </a:moveTo>
                <a:lnTo>
                  <a:pt x="35638" y="17264"/>
                </a:lnTo>
                <a:lnTo>
                  <a:pt x="33504" y="16668"/>
                </a:lnTo>
                <a:lnTo>
                  <a:pt x="31123" y="14287"/>
                </a:lnTo>
                <a:lnTo>
                  <a:pt x="30528" y="12055"/>
                </a:lnTo>
                <a:lnTo>
                  <a:pt x="30553" y="5208"/>
                </a:lnTo>
                <a:lnTo>
                  <a:pt x="31123" y="2976"/>
                </a:lnTo>
                <a:lnTo>
                  <a:pt x="33504" y="595"/>
                </a:lnTo>
                <a:lnTo>
                  <a:pt x="35687" y="0"/>
                </a:lnTo>
                <a:lnTo>
                  <a:pt x="41938" y="0"/>
                </a:lnTo>
                <a:lnTo>
                  <a:pt x="44071" y="595"/>
                </a:lnTo>
                <a:lnTo>
                  <a:pt x="46452" y="2976"/>
                </a:lnTo>
                <a:lnTo>
                  <a:pt x="47048" y="5208"/>
                </a:lnTo>
                <a:lnTo>
                  <a:pt x="47022" y="12055"/>
                </a:lnTo>
                <a:lnTo>
                  <a:pt x="46452" y="14287"/>
                </a:lnTo>
                <a:lnTo>
                  <a:pt x="44071" y="16668"/>
                </a:lnTo>
                <a:lnTo>
                  <a:pt x="41888" y="17264"/>
                </a:lnTo>
                <a:close/>
              </a:path>
              <a:path w="78104" h="17780">
                <a:moveTo>
                  <a:pt x="72417" y="17264"/>
                </a:moveTo>
                <a:lnTo>
                  <a:pt x="66166" y="17264"/>
                </a:lnTo>
                <a:lnTo>
                  <a:pt x="64033" y="16668"/>
                </a:lnTo>
                <a:lnTo>
                  <a:pt x="61652" y="14287"/>
                </a:lnTo>
                <a:lnTo>
                  <a:pt x="61056" y="12055"/>
                </a:lnTo>
                <a:lnTo>
                  <a:pt x="61082" y="5208"/>
                </a:lnTo>
                <a:lnTo>
                  <a:pt x="61652" y="2976"/>
                </a:lnTo>
                <a:lnTo>
                  <a:pt x="64033" y="595"/>
                </a:lnTo>
                <a:lnTo>
                  <a:pt x="66216" y="0"/>
                </a:lnTo>
                <a:lnTo>
                  <a:pt x="72466" y="0"/>
                </a:lnTo>
                <a:lnTo>
                  <a:pt x="74600" y="595"/>
                </a:lnTo>
                <a:lnTo>
                  <a:pt x="76981" y="2976"/>
                </a:lnTo>
                <a:lnTo>
                  <a:pt x="77576" y="5208"/>
                </a:lnTo>
                <a:lnTo>
                  <a:pt x="77551" y="12055"/>
                </a:lnTo>
                <a:lnTo>
                  <a:pt x="76981" y="14287"/>
                </a:lnTo>
                <a:lnTo>
                  <a:pt x="74600" y="16668"/>
                </a:lnTo>
                <a:lnTo>
                  <a:pt x="72417" y="17264"/>
                </a:lnTo>
                <a:close/>
              </a:path>
            </a:pathLst>
          </a:custGeom>
          <a:solidFill>
            <a:srgbClr val="FFFFFF"/>
          </a:solidFill>
        </p:spPr>
        <p:txBody>
          <a:bodyPr wrap="square" lIns="0" tIns="0" rIns="0" bIns="0" rtlCol="0"/>
          <a:lstStyle/>
          <a:p>
            <a:endParaRPr/>
          </a:p>
        </p:txBody>
      </p:sp>
      <p:sp>
        <p:nvSpPr>
          <p:cNvPr id="20" name="object 20"/>
          <p:cNvSpPr/>
          <p:nvPr/>
        </p:nvSpPr>
        <p:spPr>
          <a:xfrm>
            <a:off x="2240308" y="1365639"/>
            <a:ext cx="48260" cy="78740"/>
          </a:xfrm>
          <a:custGeom>
            <a:avLst/>
            <a:gdLst/>
            <a:ahLst/>
            <a:cxnLst/>
            <a:rect l="l" t="t" r="r" b="b"/>
            <a:pathLst>
              <a:path w="48260" h="78740">
                <a:moveTo>
                  <a:pt x="1637" y="23415"/>
                </a:moveTo>
                <a:lnTo>
                  <a:pt x="0" y="15279"/>
                </a:lnTo>
                <a:lnTo>
                  <a:pt x="99" y="14585"/>
                </a:lnTo>
                <a:lnTo>
                  <a:pt x="2232" y="11558"/>
                </a:lnTo>
                <a:lnTo>
                  <a:pt x="19050" y="694"/>
                </a:lnTo>
                <a:lnTo>
                  <a:pt x="19248" y="496"/>
                </a:lnTo>
                <a:lnTo>
                  <a:pt x="19496" y="347"/>
                </a:lnTo>
                <a:lnTo>
                  <a:pt x="20091" y="148"/>
                </a:lnTo>
                <a:lnTo>
                  <a:pt x="20984" y="99"/>
                </a:lnTo>
                <a:lnTo>
                  <a:pt x="21480" y="0"/>
                </a:lnTo>
                <a:lnTo>
                  <a:pt x="28624" y="0"/>
                </a:lnTo>
                <a:lnTo>
                  <a:pt x="29616" y="99"/>
                </a:lnTo>
                <a:lnTo>
                  <a:pt x="30608" y="99"/>
                </a:lnTo>
                <a:lnTo>
                  <a:pt x="31303" y="198"/>
                </a:lnTo>
                <a:lnTo>
                  <a:pt x="31700" y="396"/>
                </a:lnTo>
                <a:lnTo>
                  <a:pt x="32196" y="496"/>
                </a:lnTo>
                <a:lnTo>
                  <a:pt x="32543" y="694"/>
                </a:lnTo>
                <a:lnTo>
                  <a:pt x="32742" y="992"/>
                </a:lnTo>
                <a:lnTo>
                  <a:pt x="32940" y="1190"/>
                </a:lnTo>
                <a:lnTo>
                  <a:pt x="33039" y="1438"/>
                </a:lnTo>
                <a:lnTo>
                  <a:pt x="33039" y="15428"/>
                </a:lnTo>
                <a:lnTo>
                  <a:pt x="17115" y="15428"/>
                </a:lnTo>
                <a:lnTo>
                  <a:pt x="4613" y="22423"/>
                </a:lnTo>
                <a:lnTo>
                  <a:pt x="3621" y="22919"/>
                </a:lnTo>
                <a:lnTo>
                  <a:pt x="2827" y="23217"/>
                </a:lnTo>
                <a:lnTo>
                  <a:pt x="1637" y="23415"/>
                </a:lnTo>
                <a:close/>
              </a:path>
              <a:path w="48260" h="78740">
                <a:moveTo>
                  <a:pt x="33039" y="66476"/>
                </a:moveTo>
                <a:lnTo>
                  <a:pt x="17115" y="66476"/>
                </a:lnTo>
                <a:lnTo>
                  <a:pt x="17115" y="15428"/>
                </a:lnTo>
                <a:lnTo>
                  <a:pt x="33039" y="15428"/>
                </a:lnTo>
                <a:lnTo>
                  <a:pt x="33039" y="66476"/>
                </a:lnTo>
                <a:close/>
              </a:path>
              <a:path w="48260" h="78740">
                <a:moveTo>
                  <a:pt x="46087" y="78680"/>
                </a:moveTo>
                <a:lnTo>
                  <a:pt x="2232" y="78680"/>
                </a:lnTo>
                <a:lnTo>
                  <a:pt x="1934" y="78581"/>
                </a:lnTo>
                <a:lnTo>
                  <a:pt x="198" y="74761"/>
                </a:lnTo>
                <a:lnTo>
                  <a:pt x="198" y="70544"/>
                </a:lnTo>
                <a:lnTo>
                  <a:pt x="2232" y="66476"/>
                </a:lnTo>
                <a:lnTo>
                  <a:pt x="46087" y="66476"/>
                </a:lnTo>
                <a:lnTo>
                  <a:pt x="47922" y="69750"/>
                </a:lnTo>
                <a:lnTo>
                  <a:pt x="48121" y="70544"/>
                </a:lnTo>
                <a:lnTo>
                  <a:pt x="48220" y="71487"/>
                </a:lnTo>
                <a:lnTo>
                  <a:pt x="48220" y="73769"/>
                </a:lnTo>
                <a:lnTo>
                  <a:pt x="48121" y="74761"/>
                </a:lnTo>
                <a:lnTo>
                  <a:pt x="47922" y="75555"/>
                </a:lnTo>
                <a:lnTo>
                  <a:pt x="47823" y="76348"/>
                </a:lnTo>
                <a:lnTo>
                  <a:pt x="46434" y="78581"/>
                </a:lnTo>
                <a:lnTo>
                  <a:pt x="46087" y="78680"/>
                </a:lnTo>
                <a:close/>
              </a:path>
            </a:pathLst>
          </a:custGeom>
          <a:solidFill>
            <a:srgbClr val="000000"/>
          </a:solidFill>
        </p:spPr>
        <p:txBody>
          <a:bodyPr wrap="square" lIns="0" tIns="0" rIns="0" bIns="0" rtlCol="0"/>
          <a:lstStyle/>
          <a:p>
            <a:endParaRPr/>
          </a:p>
        </p:txBody>
      </p:sp>
      <p:sp>
        <p:nvSpPr>
          <p:cNvPr id="21" name="object 21"/>
          <p:cNvSpPr/>
          <p:nvPr/>
        </p:nvSpPr>
        <p:spPr>
          <a:xfrm>
            <a:off x="1920625"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365889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3" name="object 23"/>
          <p:cNvSpPr/>
          <p:nvPr/>
        </p:nvSpPr>
        <p:spPr>
          <a:xfrm>
            <a:off x="5397174"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4" name="object 24"/>
          <p:cNvSpPr/>
          <p:nvPr/>
        </p:nvSpPr>
        <p:spPr>
          <a:xfrm>
            <a:off x="7135449" y="34666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000000"/>
          </a:solidFill>
        </p:spPr>
        <p:txBody>
          <a:bodyPr wrap="square" lIns="0" tIns="0" rIns="0" bIns="0" rtlCol="0"/>
          <a:lstStyle/>
          <a:p>
            <a:endParaRPr/>
          </a:p>
        </p:txBody>
      </p:sp>
      <p:sp>
        <p:nvSpPr>
          <p:cNvPr id="25" name="object 25"/>
          <p:cNvSpPr/>
          <p:nvPr/>
        </p:nvSpPr>
        <p:spPr>
          <a:xfrm>
            <a:off x="1920625"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26" name="object 26"/>
          <p:cNvSpPr/>
          <p:nvPr/>
        </p:nvSpPr>
        <p:spPr>
          <a:xfrm>
            <a:off x="365889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27" name="object 27"/>
          <p:cNvSpPr/>
          <p:nvPr/>
        </p:nvSpPr>
        <p:spPr>
          <a:xfrm>
            <a:off x="5397174"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28" name="object 28"/>
          <p:cNvSpPr/>
          <p:nvPr/>
        </p:nvSpPr>
        <p:spPr>
          <a:xfrm>
            <a:off x="7135449" y="37617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29" name="object 29"/>
          <p:cNvSpPr/>
          <p:nvPr/>
        </p:nvSpPr>
        <p:spPr>
          <a:xfrm>
            <a:off x="1920625"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0" name="object 30"/>
          <p:cNvSpPr/>
          <p:nvPr/>
        </p:nvSpPr>
        <p:spPr>
          <a:xfrm>
            <a:off x="365889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1" name="object 31"/>
          <p:cNvSpPr/>
          <p:nvPr/>
        </p:nvSpPr>
        <p:spPr>
          <a:xfrm>
            <a:off x="5397174"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2" name="object 32"/>
          <p:cNvSpPr/>
          <p:nvPr/>
        </p:nvSpPr>
        <p:spPr>
          <a:xfrm>
            <a:off x="7135449" y="40569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3" name="object 33"/>
          <p:cNvSpPr/>
          <p:nvPr/>
        </p:nvSpPr>
        <p:spPr>
          <a:xfrm>
            <a:off x="1920625"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4" name="object 34"/>
          <p:cNvSpPr/>
          <p:nvPr/>
        </p:nvSpPr>
        <p:spPr>
          <a:xfrm>
            <a:off x="365889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5" name="object 35"/>
          <p:cNvSpPr/>
          <p:nvPr/>
        </p:nvSpPr>
        <p:spPr>
          <a:xfrm>
            <a:off x="5397174"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36" name="object 36"/>
          <p:cNvSpPr/>
          <p:nvPr/>
        </p:nvSpPr>
        <p:spPr>
          <a:xfrm>
            <a:off x="7135449" y="4352049"/>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37" name="object 37"/>
          <p:cNvSpPr/>
          <p:nvPr/>
        </p:nvSpPr>
        <p:spPr>
          <a:xfrm>
            <a:off x="1920625"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AA84F"/>
          </a:solidFill>
        </p:spPr>
        <p:txBody>
          <a:bodyPr wrap="square" lIns="0" tIns="0" rIns="0" bIns="0" rtlCol="0"/>
          <a:lstStyle/>
          <a:p>
            <a:endParaRPr/>
          </a:p>
        </p:txBody>
      </p:sp>
      <p:sp>
        <p:nvSpPr>
          <p:cNvPr id="38" name="object 38"/>
          <p:cNvSpPr/>
          <p:nvPr/>
        </p:nvSpPr>
        <p:spPr>
          <a:xfrm>
            <a:off x="365889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FFD966"/>
          </a:solidFill>
        </p:spPr>
        <p:txBody>
          <a:bodyPr wrap="square" lIns="0" tIns="0" rIns="0" bIns="0" rtlCol="0"/>
          <a:lstStyle/>
          <a:p>
            <a:endParaRPr/>
          </a:p>
        </p:txBody>
      </p:sp>
      <p:sp>
        <p:nvSpPr>
          <p:cNvPr id="39" name="object 39"/>
          <p:cNvSpPr/>
          <p:nvPr/>
        </p:nvSpPr>
        <p:spPr>
          <a:xfrm>
            <a:off x="5397174"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6C9EEB"/>
          </a:solidFill>
        </p:spPr>
        <p:txBody>
          <a:bodyPr wrap="square" lIns="0" tIns="0" rIns="0" bIns="0" rtlCol="0"/>
          <a:lstStyle/>
          <a:p>
            <a:endParaRPr/>
          </a:p>
        </p:txBody>
      </p:sp>
      <p:sp>
        <p:nvSpPr>
          <p:cNvPr id="40" name="object 40"/>
          <p:cNvSpPr/>
          <p:nvPr/>
        </p:nvSpPr>
        <p:spPr>
          <a:xfrm>
            <a:off x="7135449" y="4647200"/>
            <a:ext cx="1355725" cy="295275"/>
          </a:xfrm>
          <a:custGeom>
            <a:avLst/>
            <a:gdLst/>
            <a:ahLst/>
            <a:cxnLst/>
            <a:rect l="l" t="t" r="r" b="b"/>
            <a:pathLst>
              <a:path w="1355725" h="295275">
                <a:moveTo>
                  <a:pt x="0" y="0"/>
                </a:moveTo>
                <a:lnTo>
                  <a:pt x="1355424" y="0"/>
                </a:lnTo>
                <a:lnTo>
                  <a:pt x="1355424" y="295149"/>
                </a:lnTo>
                <a:lnTo>
                  <a:pt x="0" y="295149"/>
                </a:lnTo>
                <a:lnTo>
                  <a:pt x="0" y="0"/>
                </a:lnTo>
                <a:close/>
              </a:path>
            </a:pathLst>
          </a:custGeom>
          <a:solidFill>
            <a:srgbClr val="C17AA0"/>
          </a:solidFill>
        </p:spPr>
        <p:txBody>
          <a:bodyPr wrap="square" lIns="0" tIns="0" rIns="0" bIns="0" rtlCol="0"/>
          <a:lstStyle/>
          <a:p>
            <a:endParaRPr/>
          </a:p>
        </p:txBody>
      </p:sp>
      <p:sp>
        <p:nvSpPr>
          <p:cNvPr id="41" name="object 41"/>
          <p:cNvSpPr/>
          <p:nvPr/>
        </p:nvSpPr>
        <p:spPr>
          <a:xfrm>
            <a:off x="1920625"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2" name="object 42"/>
          <p:cNvSpPr/>
          <p:nvPr/>
        </p:nvSpPr>
        <p:spPr>
          <a:xfrm>
            <a:off x="327605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3" name="object 43"/>
          <p:cNvSpPr/>
          <p:nvPr/>
        </p:nvSpPr>
        <p:spPr>
          <a:xfrm>
            <a:off x="365889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4" name="object 44"/>
          <p:cNvSpPr/>
          <p:nvPr/>
        </p:nvSpPr>
        <p:spPr>
          <a:xfrm>
            <a:off x="501432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5" name="object 45"/>
          <p:cNvSpPr/>
          <p:nvPr/>
        </p:nvSpPr>
        <p:spPr>
          <a:xfrm>
            <a:off x="53971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6" name="object 46"/>
          <p:cNvSpPr/>
          <p:nvPr/>
        </p:nvSpPr>
        <p:spPr>
          <a:xfrm>
            <a:off x="6752600"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7" name="object 47"/>
          <p:cNvSpPr/>
          <p:nvPr/>
        </p:nvSpPr>
        <p:spPr>
          <a:xfrm>
            <a:off x="7135449"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8" name="object 48"/>
          <p:cNvSpPr/>
          <p:nvPr/>
        </p:nvSpPr>
        <p:spPr>
          <a:xfrm>
            <a:off x="8490874" y="3461849"/>
            <a:ext cx="0" cy="1485265"/>
          </a:xfrm>
          <a:custGeom>
            <a:avLst/>
            <a:gdLst/>
            <a:ahLst/>
            <a:cxnLst/>
            <a:rect l="l" t="t" r="r" b="b"/>
            <a:pathLst>
              <a:path h="1485264">
                <a:moveTo>
                  <a:pt x="0" y="0"/>
                </a:moveTo>
                <a:lnTo>
                  <a:pt x="0" y="1485249"/>
                </a:lnTo>
              </a:path>
            </a:pathLst>
          </a:custGeom>
          <a:ln w="9524">
            <a:solidFill>
              <a:srgbClr val="000000"/>
            </a:solidFill>
          </a:ln>
        </p:spPr>
        <p:txBody>
          <a:bodyPr wrap="square" lIns="0" tIns="0" rIns="0" bIns="0" rtlCol="0"/>
          <a:lstStyle/>
          <a:p>
            <a:endParaRPr/>
          </a:p>
        </p:txBody>
      </p:sp>
      <p:sp>
        <p:nvSpPr>
          <p:cNvPr id="49" name="object 49"/>
          <p:cNvSpPr/>
          <p:nvPr/>
        </p:nvSpPr>
        <p:spPr>
          <a:xfrm>
            <a:off x="1915874"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0" name="object 50"/>
          <p:cNvSpPr/>
          <p:nvPr/>
        </p:nvSpPr>
        <p:spPr>
          <a:xfrm>
            <a:off x="3654149"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1" name="object 51"/>
          <p:cNvSpPr/>
          <p:nvPr/>
        </p:nvSpPr>
        <p:spPr>
          <a:xfrm>
            <a:off x="5392425" y="37617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2" name="object 52"/>
          <p:cNvSpPr/>
          <p:nvPr/>
        </p:nvSpPr>
        <p:spPr>
          <a:xfrm>
            <a:off x="7130699" y="37617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3" name="object 53"/>
          <p:cNvSpPr/>
          <p:nvPr/>
        </p:nvSpPr>
        <p:spPr>
          <a:xfrm>
            <a:off x="1915874"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4" name="object 54"/>
          <p:cNvSpPr/>
          <p:nvPr/>
        </p:nvSpPr>
        <p:spPr>
          <a:xfrm>
            <a:off x="3654149"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5" name="object 55"/>
          <p:cNvSpPr/>
          <p:nvPr/>
        </p:nvSpPr>
        <p:spPr>
          <a:xfrm>
            <a:off x="5392425" y="4942349"/>
            <a:ext cx="1355725" cy="0"/>
          </a:xfrm>
          <a:custGeom>
            <a:avLst/>
            <a:gdLst/>
            <a:ahLst/>
            <a:cxnLst/>
            <a:rect l="l" t="t" r="r" b="b"/>
            <a:pathLst>
              <a:path w="1355725">
                <a:moveTo>
                  <a:pt x="0" y="0"/>
                </a:moveTo>
                <a:lnTo>
                  <a:pt x="1355424" y="0"/>
                </a:lnTo>
              </a:path>
            </a:pathLst>
          </a:custGeom>
          <a:ln w="9524">
            <a:solidFill>
              <a:srgbClr val="000000"/>
            </a:solidFill>
          </a:ln>
        </p:spPr>
        <p:txBody>
          <a:bodyPr wrap="square" lIns="0" tIns="0" rIns="0" bIns="0" rtlCol="0"/>
          <a:lstStyle/>
          <a:p>
            <a:endParaRPr/>
          </a:p>
        </p:txBody>
      </p:sp>
      <p:sp>
        <p:nvSpPr>
          <p:cNvPr id="56" name="object 56"/>
          <p:cNvSpPr/>
          <p:nvPr/>
        </p:nvSpPr>
        <p:spPr>
          <a:xfrm>
            <a:off x="7130699" y="4942349"/>
            <a:ext cx="1365250" cy="0"/>
          </a:xfrm>
          <a:custGeom>
            <a:avLst/>
            <a:gdLst/>
            <a:ahLst/>
            <a:cxnLst/>
            <a:rect l="l" t="t" r="r" b="b"/>
            <a:pathLst>
              <a:path w="1365250">
                <a:moveTo>
                  <a:pt x="0" y="0"/>
                </a:moveTo>
                <a:lnTo>
                  <a:pt x="1364924" y="0"/>
                </a:lnTo>
              </a:path>
            </a:pathLst>
          </a:custGeom>
          <a:ln w="9524">
            <a:solidFill>
              <a:srgbClr val="000000"/>
            </a:solidFill>
          </a:ln>
        </p:spPr>
        <p:txBody>
          <a:bodyPr wrap="square" lIns="0" tIns="0" rIns="0" bIns="0" rtlCol="0"/>
          <a:lstStyle/>
          <a:p>
            <a:endParaRPr/>
          </a:p>
        </p:txBody>
      </p:sp>
      <p:sp>
        <p:nvSpPr>
          <p:cNvPr id="57" name="object 57"/>
          <p:cNvSpPr/>
          <p:nvPr/>
        </p:nvSpPr>
        <p:spPr>
          <a:xfrm>
            <a:off x="4791794" y="3293977"/>
            <a:ext cx="836930" cy="122555"/>
          </a:xfrm>
          <a:custGeom>
            <a:avLst/>
            <a:gdLst/>
            <a:ahLst/>
            <a:cxnLst/>
            <a:rect l="l" t="t" r="r" b="b"/>
            <a:pathLst>
              <a:path w="836929" h="122554">
                <a:moveTo>
                  <a:pt x="10417" y="97631"/>
                </a:moveTo>
                <a:lnTo>
                  <a:pt x="6945" y="97631"/>
                </a:lnTo>
                <a:lnTo>
                  <a:pt x="5556" y="97532"/>
                </a:lnTo>
                <a:lnTo>
                  <a:pt x="4464" y="97333"/>
                </a:lnTo>
                <a:lnTo>
                  <a:pt x="3373" y="97234"/>
                </a:lnTo>
                <a:lnTo>
                  <a:pt x="0" y="11906"/>
                </a:lnTo>
                <a:lnTo>
                  <a:pt x="595" y="10070"/>
                </a:lnTo>
                <a:lnTo>
                  <a:pt x="1785" y="8780"/>
                </a:lnTo>
                <a:lnTo>
                  <a:pt x="3075" y="7491"/>
                </a:lnTo>
                <a:lnTo>
                  <a:pt x="4811" y="6846"/>
                </a:lnTo>
                <a:lnTo>
                  <a:pt x="21083" y="6846"/>
                </a:lnTo>
                <a:lnTo>
                  <a:pt x="22919" y="7044"/>
                </a:lnTo>
                <a:lnTo>
                  <a:pt x="24407" y="7441"/>
                </a:lnTo>
                <a:lnTo>
                  <a:pt x="25995" y="7739"/>
                </a:lnTo>
                <a:lnTo>
                  <a:pt x="27334" y="8334"/>
                </a:lnTo>
                <a:lnTo>
                  <a:pt x="28426" y="9227"/>
                </a:lnTo>
                <a:lnTo>
                  <a:pt x="29517" y="10021"/>
                </a:lnTo>
                <a:lnTo>
                  <a:pt x="30410" y="11112"/>
                </a:lnTo>
                <a:lnTo>
                  <a:pt x="31105" y="12501"/>
                </a:lnTo>
                <a:lnTo>
                  <a:pt x="31899" y="13791"/>
                </a:lnTo>
                <a:lnTo>
                  <a:pt x="32593" y="15378"/>
                </a:lnTo>
                <a:lnTo>
                  <a:pt x="33242" y="17412"/>
                </a:lnTo>
                <a:lnTo>
                  <a:pt x="34642" y="21282"/>
                </a:lnTo>
                <a:lnTo>
                  <a:pt x="17412" y="21282"/>
                </a:lnTo>
                <a:lnTo>
                  <a:pt x="17379" y="95249"/>
                </a:lnTo>
                <a:lnTo>
                  <a:pt x="17264" y="95597"/>
                </a:lnTo>
                <a:lnTo>
                  <a:pt x="16966" y="95994"/>
                </a:lnTo>
                <a:lnTo>
                  <a:pt x="16767" y="96291"/>
                </a:lnTo>
                <a:lnTo>
                  <a:pt x="16321" y="96589"/>
                </a:lnTo>
                <a:lnTo>
                  <a:pt x="15626" y="96887"/>
                </a:lnTo>
                <a:lnTo>
                  <a:pt x="14932" y="97085"/>
                </a:lnTo>
                <a:lnTo>
                  <a:pt x="14039" y="97234"/>
                </a:lnTo>
                <a:lnTo>
                  <a:pt x="12948" y="97333"/>
                </a:lnTo>
                <a:lnTo>
                  <a:pt x="11856" y="97532"/>
                </a:lnTo>
                <a:lnTo>
                  <a:pt x="10417" y="97631"/>
                </a:lnTo>
                <a:close/>
              </a:path>
              <a:path w="836929" h="122554">
                <a:moveTo>
                  <a:pt x="69961" y="71139"/>
                </a:moveTo>
                <a:lnTo>
                  <a:pt x="52982" y="71139"/>
                </a:lnTo>
                <a:lnTo>
                  <a:pt x="73270" y="17264"/>
                </a:lnTo>
                <a:lnTo>
                  <a:pt x="73818" y="15527"/>
                </a:lnTo>
                <a:lnTo>
                  <a:pt x="74513" y="13791"/>
                </a:lnTo>
                <a:lnTo>
                  <a:pt x="75852" y="11112"/>
                </a:lnTo>
                <a:lnTo>
                  <a:pt x="76695" y="10021"/>
                </a:lnTo>
                <a:lnTo>
                  <a:pt x="77688" y="9227"/>
                </a:lnTo>
                <a:lnTo>
                  <a:pt x="78680" y="8334"/>
                </a:lnTo>
                <a:lnTo>
                  <a:pt x="79821" y="7739"/>
                </a:lnTo>
                <a:lnTo>
                  <a:pt x="81111" y="7441"/>
                </a:lnTo>
                <a:lnTo>
                  <a:pt x="82401" y="7044"/>
                </a:lnTo>
                <a:lnTo>
                  <a:pt x="83889" y="6846"/>
                </a:lnTo>
                <a:lnTo>
                  <a:pt x="99218" y="6846"/>
                </a:lnTo>
                <a:lnTo>
                  <a:pt x="100310" y="7044"/>
                </a:lnTo>
                <a:lnTo>
                  <a:pt x="101203" y="7441"/>
                </a:lnTo>
                <a:lnTo>
                  <a:pt x="102096" y="7739"/>
                </a:lnTo>
                <a:lnTo>
                  <a:pt x="102840" y="8235"/>
                </a:lnTo>
                <a:lnTo>
                  <a:pt x="103435" y="8929"/>
                </a:lnTo>
                <a:lnTo>
                  <a:pt x="104030" y="9524"/>
                </a:lnTo>
                <a:lnTo>
                  <a:pt x="104477" y="10269"/>
                </a:lnTo>
                <a:lnTo>
                  <a:pt x="105072" y="12055"/>
                </a:lnTo>
                <a:lnTo>
                  <a:pt x="105136" y="12501"/>
                </a:lnTo>
                <a:lnTo>
                  <a:pt x="105221" y="21282"/>
                </a:lnTo>
                <a:lnTo>
                  <a:pt x="87659" y="21282"/>
                </a:lnTo>
                <a:lnTo>
                  <a:pt x="69961" y="71139"/>
                </a:lnTo>
                <a:close/>
              </a:path>
              <a:path w="836929" h="122554">
                <a:moveTo>
                  <a:pt x="50502" y="97631"/>
                </a:moveTo>
                <a:lnTo>
                  <a:pt x="49163" y="97532"/>
                </a:lnTo>
                <a:lnTo>
                  <a:pt x="48071" y="97333"/>
                </a:lnTo>
                <a:lnTo>
                  <a:pt x="46979" y="97234"/>
                </a:lnTo>
                <a:lnTo>
                  <a:pt x="17561" y="21282"/>
                </a:lnTo>
                <a:lnTo>
                  <a:pt x="34642" y="21282"/>
                </a:lnTo>
                <a:lnTo>
                  <a:pt x="52685" y="71139"/>
                </a:lnTo>
                <a:lnTo>
                  <a:pt x="69961" y="71139"/>
                </a:lnTo>
                <a:lnTo>
                  <a:pt x="61614" y="94654"/>
                </a:lnTo>
                <a:lnTo>
                  <a:pt x="61416" y="95249"/>
                </a:lnTo>
                <a:lnTo>
                  <a:pt x="61068" y="95746"/>
                </a:lnTo>
                <a:lnTo>
                  <a:pt x="60573" y="96142"/>
                </a:lnTo>
                <a:lnTo>
                  <a:pt x="60176" y="96539"/>
                </a:lnTo>
                <a:lnTo>
                  <a:pt x="59630" y="96837"/>
                </a:lnTo>
                <a:lnTo>
                  <a:pt x="58241" y="97234"/>
                </a:lnTo>
                <a:lnTo>
                  <a:pt x="57298" y="97383"/>
                </a:lnTo>
                <a:lnTo>
                  <a:pt x="55016" y="97581"/>
                </a:lnTo>
                <a:lnTo>
                  <a:pt x="50502" y="97631"/>
                </a:lnTo>
                <a:close/>
              </a:path>
              <a:path w="836929" h="122554">
                <a:moveTo>
                  <a:pt x="98226" y="97631"/>
                </a:moveTo>
                <a:lnTo>
                  <a:pt x="94853" y="97631"/>
                </a:lnTo>
                <a:lnTo>
                  <a:pt x="93464" y="97532"/>
                </a:lnTo>
                <a:lnTo>
                  <a:pt x="92273" y="97333"/>
                </a:lnTo>
                <a:lnTo>
                  <a:pt x="91181" y="97234"/>
                </a:lnTo>
                <a:lnTo>
                  <a:pt x="87808" y="21282"/>
                </a:lnTo>
                <a:lnTo>
                  <a:pt x="105221" y="21282"/>
                </a:lnTo>
                <a:lnTo>
                  <a:pt x="105188" y="95249"/>
                </a:lnTo>
                <a:lnTo>
                  <a:pt x="105072" y="95597"/>
                </a:lnTo>
                <a:lnTo>
                  <a:pt x="104775" y="95994"/>
                </a:lnTo>
                <a:lnTo>
                  <a:pt x="104576" y="96291"/>
                </a:lnTo>
                <a:lnTo>
                  <a:pt x="100756" y="97333"/>
                </a:lnTo>
                <a:lnTo>
                  <a:pt x="99665" y="97532"/>
                </a:lnTo>
                <a:lnTo>
                  <a:pt x="98226" y="97631"/>
                </a:lnTo>
                <a:close/>
              </a:path>
              <a:path w="836929" h="122554">
                <a:moveTo>
                  <a:pt x="141510" y="122485"/>
                </a:moveTo>
                <a:lnTo>
                  <a:pt x="136053" y="122485"/>
                </a:lnTo>
                <a:lnTo>
                  <a:pt x="134565" y="122386"/>
                </a:lnTo>
                <a:lnTo>
                  <a:pt x="133474" y="122187"/>
                </a:lnTo>
                <a:lnTo>
                  <a:pt x="132382" y="122088"/>
                </a:lnTo>
                <a:lnTo>
                  <a:pt x="131539" y="121840"/>
                </a:lnTo>
                <a:lnTo>
                  <a:pt x="130348" y="121046"/>
                </a:lnTo>
                <a:lnTo>
                  <a:pt x="130051" y="120550"/>
                </a:lnTo>
                <a:lnTo>
                  <a:pt x="130051" y="119459"/>
                </a:lnTo>
                <a:lnTo>
                  <a:pt x="130199" y="118814"/>
                </a:lnTo>
                <a:lnTo>
                  <a:pt x="130497" y="118020"/>
                </a:lnTo>
                <a:lnTo>
                  <a:pt x="138831" y="97184"/>
                </a:lnTo>
                <a:lnTo>
                  <a:pt x="138236" y="96887"/>
                </a:lnTo>
                <a:lnTo>
                  <a:pt x="114572" y="36909"/>
                </a:lnTo>
                <a:lnTo>
                  <a:pt x="113739" y="34230"/>
                </a:lnTo>
                <a:lnTo>
                  <a:pt x="113743" y="32146"/>
                </a:lnTo>
                <a:lnTo>
                  <a:pt x="120426" y="29765"/>
                </a:lnTo>
                <a:lnTo>
                  <a:pt x="126181" y="29815"/>
                </a:lnTo>
                <a:lnTo>
                  <a:pt x="128562" y="30013"/>
                </a:lnTo>
                <a:lnTo>
                  <a:pt x="129455" y="30212"/>
                </a:lnTo>
                <a:lnTo>
                  <a:pt x="130051" y="30509"/>
                </a:lnTo>
                <a:lnTo>
                  <a:pt x="130745" y="30708"/>
                </a:lnTo>
                <a:lnTo>
                  <a:pt x="131241" y="31105"/>
                </a:lnTo>
                <a:lnTo>
                  <a:pt x="131539" y="31700"/>
                </a:lnTo>
                <a:lnTo>
                  <a:pt x="131936" y="32295"/>
                </a:lnTo>
                <a:lnTo>
                  <a:pt x="132283" y="33139"/>
                </a:lnTo>
                <a:lnTo>
                  <a:pt x="132581" y="34230"/>
                </a:lnTo>
                <a:lnTo>
                  <a:pt x="147166" y="75902"/>
                </a:lnTo>
                <a:lnTo>
                  <a:pt x="164256" y="75902"/>
                </a:lnTo>
                <a:lnTo>
                  <a:pt x="156988" y="97184"/>
                </a:lnTo>
                <a:lnTo>
                  <a:pt x="149150" y="120401"/>
                </a:lnTo>
                <a:lnTo>
                  <a:pt x="148009" y="121245"/>
                </a:lnTo>
                <a:lnTo>
                  <a:pt x="144239" y="122237"/>
                </a:lnTo>
                <a:lnTo>
                  <a:pt x="141510" y="122485"/>
                </a:lnTo>
                <a:close/>
              </a:path>
              <a:path w="836929" h="122554">
                <a:moveTo>
                  <a:pt x="164256" y="75902"/>
                </a:moveTo>
                <a:lnTo>
                  <a:pt x="147463" y="75902"/>
                </a:lnTo>
                <a:lnTo>
                  <a:pt x="160858" y="33337"/>
                </a:lnTo>
                <a:lnTo>
                  <a:pt x="161156" y="32146"/>
                </a:lnTo>
                <a:lnTo>
                  <a:pt x="166911" y="29765"/>
                </a:lnTo>
                <a:lnTo>
                  <a:pt x="171474" y="29765"/>
                </a:lnTo>
                <a:lnTo>
                  <a:pt x="178249" y="34230"/>
                </a:lnTo>
                <a:lnTo>
                  <a:pt x="178122" y="35073"/>
                </a:lnTo>
                <a:lnTo>
                  <a:pt x="177824" y="36165"/>
                </a:lnTo>
                <a:lnTo>
                  <a:pt x="164256" y="75902"/>
                </a:lnTo>
                <a:close/>
              </a:path>
              <a:path w="836929" h="122554">
                <a:moveTo>
                  <a:pt x="238363" y="83939"/>
                </a:moveTo>
                <a:lnTo>
                  <a:pt x="210557" y="83939"/>
                </a:lnTo>
                <a:lnTo>
                  <a:pt x="212541" y="83691"/>
                </a:lnTo>
                <a:lnTo>
                  <a:pt x="216113" y="82698"/>
                </a:lnTo>
                <a:lnTo>
                  <a:pt x="217601" y="81954"/>
                </a:lnTo>
                <a:lnTo>
                  <a:pt x="218792" y="80962"/>
                </a:lnTo>
                <a:lnTo>
                  <a:pt x="220082" y="79970"/>
                </a:lnTo>
                <a:lnTo>
                  <a:pt x="221024" y="78779"/>
                </a:lnTo>
                <a:lnTo>
                  <a:pt x="221967" y="76646"/>
                </a:lnTo>
                <a:lnTo>
                  <a:pt x="222314" y="75902"/>
                </a:lnTo>
                <a:lnTo>
                  <a:pt x="222661" y="74265"/>
                </a:lnTo>
                <a:lnTo>
                  <a:pt x="222661" y="70395"/>
                </a:lnTo>
                <a:lnTo>
                  <a:pt x="222066" y="68659"/>
                </a:lnTo>
                <a:lnTo>
                  <a:pt x="220875" y="67270"/>
                </a:lnTo>
                <a:lnTo>
                  <a:pt x="219784" y="65782"/>
                </a:lnTo>
                <a:lnTo>
                  <a:pt x="218345" y="64492"/>
                </a:lnTo>
                <a:lnTo>
                  <a:pt x="216560" y="63400"/>
                </a:lnTo>
                <a:lnTo>
                  <a:pt x="214774" y="62210"/>
                </a:lnTo>
                <a:lnTo>
                  <a:pt x="212740" y="61118"/>
                </a:lnTo>
                <a:lnTo>
                  <a:pt x="203314" y="57001"/>
                </a:lnTo>
                <a:lnTo>
                  <a:pt x="200933" y="55810"/>
                </a:lnTo>
                <a:lnTo>
                  <a:pt x="184337" y="26640"/>
                </a:lnTo>
                <a:lnTo>
                  <a:pt x="185058" y="23217"/>
                </a:lnTo>
                <a:lnTo>
                  <a:pt x="202719" y="6994"/>
                </a:lnTo>
                <a:lnTo>
                  <a:pt x="206489" y="5903"/>
                </a:lnTo>
                <a:lnTo>
                  <a:pt x="210408" y="5357"/>
                </a:lnTo>
                <a:lnTo>
                  <a:pt x="216659" y="5357"/>
                </a:lnTo>
                <a:lnTo>
                  <a:pt x="218792" y="5506"/>
                </a:lnTo>
                <a:lnTo>
                  <a:pt x="223058" y="6101"/>
                </a:lnTo>
                <a:lnTo>
                  <a:pt x="225043" y="6548"/>
                </a:lnTo>
                <a:lnTo>
                  <a:pt x="226829" y="7143"/>
                </a:lnTo>
                <a:lnTo>
                  <a:pt x="228714" y="7639"/>
                </a:lnTo>
                <a:lnTo>
                  <a:pt x="230400" y="8284"/>
                </a:lnTo>
                <a:lnTo>
                  <a:pt x="231889" y="9078"/>
                </a:lnTo>
                <a:lnTo>
                  <a:pt x="233377" y="9773"/>
                </a:lnTo>
                <a:lnTo>
                  <a:pt x="234320" y="10368"/>
                </a:lnTo>
                <a:lnTo>
                  <a:pt x="234717" y="10864"/>
                </a:lnTo>
                <a:lnTo>
                  <a:pt x="235213" y="11261"/>
                </a:lnTo>
                <a:lnTo>
                  <a:pt x="235510" y="11608"/>
                </a:lnTo>
                <a:lnTo>
                  <a:pt x="235610" y="11906"/>
                </a:lnTo>
                <a:lnTo>
                  <a:pt x="235808" y="12203"/>
                </a:lnTo>
                <a:lnTo>
                  <a:pt x="235957" y="12650"/>
                </a:lnTo>
                <a:lnTo>
                  <a:pt x="236056" y="13245"/>
                </a:lnTo>
                <a:lnTo>
                  <a:pt x="236255" y="13741"/>
                </a:lnTo>
                <a:lnTo>
                  <a:pt x="236283" y="13940"/>
                </a:lnTo>
                <a:lnTo>
                  <a:pt x="236313" y="19645"/>
                </a:lnTo>
                <a:lnTo>
                  <a:pt x="212789" y="19645"/>
                </a:lnTo>
                <a:lnTo>
                  <a:pt x="211053" y="19893"/>
                </a:lnTo>
                <a:lnTo>
                  <a:pt x="208076" y="20885"/>
                </a:lnTo>
                <a:lnTo>
                  <a:pt x="206836" y="21580"/>
                </a:lnTo>
                <a:lnTo>
                  <a:pt x="205844" y="22473"/>
                </a:lnTo>
                <a:lnTo>
                  <a:pt x="204852" y="23266"/>
                </a:lnTo>
                <a:lnTo>
                  <a:pt x="204108" y="24258"/>
                </a:lnTo>
                <a:lnTo>
                  <a:pt x="203115" y="26640"/>
                </a:lnTo>
                <a:lnTo>
                  <a:pt x="202867" y="27930"/>
                </a:lnTo>
                <a:lnTo>
                  <a:pt x="202867" y="31303"/>
                </a:lnTo>
                <a:lnTo>
                  <a:pt x="217452" y="42664"/>
                </a:lnTo>
                <a:lnTo>
                  <a:pt x="219834" y="43705"/>
                </a:lnTo>
                <a:lnTo>
                  <a:pt x="222215" y="44797"/>
                </a:lnTo>
                <a:lnTo>
                  <a:pt x="224695" y="45888"/>
                </a:lnTo>
                <a:lnTo>
                  <a:pt x="227077" y="47178"/>
                </a:lnTo>
                <a:lnTo>
                  <a:pt x="229359" y="48666"/>
                </a:lnTo>
                <a:lnTo>
                  <a:pt x="231740" y="50055"/>
                </a:lnTo>
                <a:lnTo>
                  <a:pt x="233824" y="51742"/>
                </a:lnTo>
                <a:lnTo>
                  <a:pt x="237395" y="55711"/>
                </a:lnTo>
                <a:lnTo>
                  <a:pt x="238834" y="58042"/>
                </a:lnTo>
                <a:lnTo>
                  <a:pt x="239925" y="60721"/>
                </a:lnTo>
                <a:lnTo>
                  <a:pt x="241116" y="63400"/>
                </a:lnTo>
                <a:lnTo>
                  <a:pt x="241711" y="66526"/>
                </a:lnTo>
                <a:lnTo>
                  <a:pt x="241711" y="74860"/>
                </a:lnTo>
                <a:lnTo>
                  <a:pt x="240819" y="79027"/>
                </a:lnTo>
                <a:lnTo>
                  <a:pt x="238363" y="83939"/>
                </a:lnTo>
                <a:close/>
              </a:path>
              <a:path w="836929" h="122554">
                <a:moveTo>
                  <a:pt x="234617" y="25747"/>
                </a:moveTo>
                <a:lnTo>
                  <a:pt x="233526" y="25747"/>
                </a:lnTo>
                <a:lnTo>
                  <a:pt x="232683" y="25449"/>
                </a:lnTo>
                <a:lnTo>
                  <a:pt x="231591" y="24854"/>
                </a:lnTo>
                <a:lnTo>
                  <a:pt x="230500" y="24159"/>
                </a:lnTo>
                <a:lnTo>
                  <a:pt x="229111" y="23415"/>
                </a:lnTo>
                <a:lnTo>
                  <a:pt x="227424" y="22621"/>
                </a:lnTo>
                <a:lnTo>
                  <a:pt x="225837" y="21828"/>
                </a:lnTo>
                <a:lnTo>
                  <a:pt x="223951" y="21133"/>
                </a:lnTo>
                <a:lnTo>
                  <a:pt x="221769" y="20538"/>
                </a:lnTo>
                <a:lnTo>
                  <a:pt x="219685" y="19942"/>
                </a:lnTo>
                <a:lnTo>
                  <a:pt x="217353" y="19645"/>
                </a:lnTo>
                <a:lnTo>
                  <a:pt x="236313" y="19645"/>
                </a:lnTo>
                <a:lnTo>
                  <a:pt x="236126" y="23217"/>
                </a:lnTo>
                <a:lnTo>
                  <a:pt x="236089" y="23415"/>
                </a:lnTo>
                <a:lnTo>
                  <a:pt x="235907" y="23961"/>
                </a:lnTo>
                <a:lnTo>
                  <a:pt x="235808" y="24556"/>
                </a:lnTo>
                <a:lnTo>
                  <a:pt x="235610" y="25003"/>
                </a:lnTo>
                <a:lnTo>
                  <a:pt x="235014" y="25598"/>
                </a:lnTo>
                <a:lnTo>
                  <a:pt x="234617" y="25747"/>
                </a:lnTo>
                <a:close/>
              </a:path>
              <a:path w="836929" h="122554">
                <a:moveTo>
                  <a:pt x="212889" y="98821"/>
                </a:moveTo>
                <a:lnTo>
                  <a:pt x="205150" y="98821"/>
                </a:lnTo>
                <a:lnTo>
                  <a:pt x="202272" y="98524"/>
                </a:lnTo>
                <a:lnTo>
                  <a:pt x="199593" y="97928"/>
                </a:lnTo>
                <a:lnTo>
                  <a:pt x="196914" y="97432"/>
                </a:lnTo>
                <a:lnTo>
                  <a:pt x="182805" y="80367"/>
                </a:lnTo>
                <a:lnTo>
                  <a:pt x="182875" y="79672"/>
                </a:lnTo>
                <a:lnTo>
                  <a:pt x="184181" y="77043"/>
                </a:lnTo>
                <a:lnTo>
                  <a:pt x="184512" y="76795"/>
                </a:lnTo>
                <a:lnTo>
                  <a:pt x="184909" y="76646"/>
                </a:lnTo>
                <a:lnTo>
                  <a:pt x="186000" y="76646"/>
                </a:lnTo>
                <a:lnTo>
                  <a:pt x="186943" y="77043"/>
                </a:lnTo>
                <a:lnTo>
                  <a:pt x="188133" y="77837"/>
                </a:lnTo>
                <a:lnTo>
                  <a:pt x="189324" y="78531"/>
                </a:lnTo>
                <a:lnTo>
                  <a:pt x="204901" y="83939"/>
                </a:lnTo>
                <a:lnTo>
                  <a:pt x="238363" y="83939"/>
                </a:lnTo>
                <a:lnTo>
                  <a:pt x="237247" y="86171"/>
                </a:lnTo>
                <a:lnTo>
                  <a:pt x="234816" y="89148"/>
                </a:lnTo>
                <a:lnTo>
                  <a:pt x="231740" y="91529"/>
                </a:lnTo>
                <a:lnTo>
                  <a:pt x="228763" y="93910"/>
                </a:lnTo>
                <a:lnTo>
                  <a:pt x="225241" y="95746"/>
                </a:lnTo>
                <a:lnTo>
                  <a:pt x="221173" y="97035"/>
                </a:lnTo>
                <a:lnTo>
                  <a:pt x="217205" y="98226"/>
                </a:lnTo>
                <a:lnTo>
                  <a:pt x="212889" y="98821"/>
                </a:lnTo>
                <a:close/>
              </a:path>
              <a:path w="836929" h="122554">
                <a:moveTo>
                  <a:pt x="295540" y="98821"/>
                </a:moveTo>
                <a:lnTo>
                  <a:pt x="284725" y="98821"/>
                </a:lnTo>
                <a:lnTo>
                  <a:pt x="278574" y="97928"/>
                </a:lnTo>
                <a:lnTo>
                  <a:pt x="250793" y="67518"/>
                </a:lnTo>
                <a:lnTo>
                  <a:pt x="249949" y="45194"/>
                </a:lnTo>
                <a:lnTo>
                  <a:pt x="250842" y="38645"/>
                </a:lnTo>
                <a:lnTo>
                  <a:pt x="279963" y="6449"/>
                </a:lnTo>
                <a:lnTo>
                  <a:pt x="286263" y="5357"/>
                </a:lnTo>
                <a:lnTo>
                  <a:pt x="300154" y="5357"/>
                </a:lnTo>
                <a:lnTo>
                  <a:pt x="328224" y="20389"/>
                </a:lnTo>
                <a:lnTo>
                  <a:pt x="288347" y="20389"/>
                </a:lnTo>
                <a:lnTo>
                  <a:pt x="284577" y="21232"/>
                </a:lnTo>
                <a:lnTo>
                  <a:pt x="281501" y="22919"/>
                </a:lnTo>
                <a:lnTo>
                  <a:pt x="278524" y="24606"/>
                </a:lnTo>
                <a:lnTo>
                  <a:pt x="276093" y="26888"/>
                </a:lnTo>
                <a:lnTo>
                  <a:pt x="274208" y="29765"/>
                </a:lnTo>
                <a:lnTo>
                  <a:pt x="272323" y="32543"/>
                </a:lnTo>
                <a:lnTo>
                  <a:pt x="269148" y="56554"/>
                </a:lnTo>
                <a:lnTo>
                  <a:pt x="269496" y="61069"/>
                </a:lnTo>
                <a:lnTo>
                  <a:pt x="287901" y="83641"/>
                </a:lnTo>
                <a:lnTo>
                  <a:pt x="326395" y="83641"/>
                </a:lnTo>
                <a:lnTo>
                  <a:pt x="325207" y="85179"/>
                </a:lnTo>
                <a:lnTo>
                  <a:pt x="334985" y="95101"/>
                </a:lnTo>
                <a:lnTo>
                  <a:pt x="309778" y="95101"/>
                </a:lnTo>
                <a:lnTo>
                  <a:pt x="307596" y="96093"/>
                </a:lnTo>
                <a:lnTo>
                  <a:pt x="304966" y="96936"/>
                </a:lnTo>
                <a:lnTo>
                  <a:pt x="301890" y="97631"/>
                </a:lnTo>
                <a:lnTo>
                  <a:pt x="298914" y="98425"/>
                </a:lnTo>
                <a:lnTo>
                  <a:pt x="295540" y="98821"/>
                </a:lnTo>
                <a:close/>
              </a:path>
              <a:path w="836929" h="122554">
                <a:moveTo>
                  <a:pt x="326395" y="83641"/>
                </a:moveTo>
                <a:lnTo>
                  <a:pt x="296830" y="83641"/>
                </a:lnTo>
                <a:lnTo>
                  <a:pt x="300551" y="82798"/>
                </a:lnTo>
                <a:lnTo>
                  <a:pt x="303527" y="81111"/>
                </a:lnTo>
                <a:lnTo>
                  <a:pt x="314838" y="64144"/>
                </a:lnTo>
                <a:lnTo>
                  <a:pt x="315632" y="60275"/>
                </a:lnTo>
                <a:lnTo>
                  <a:pt x="315991" y="56554"/>
                </a:lnTo>
                <a:lnTo>
                  <a:pt x="316029" y="47128"/>
                </a:lnTo>
                <a:lnTo>
                  <a:pt x="315632" y="42862"/>
                </a:lnTo>
                <a:lnTo>
                  <a:pt x="314776" y="38645"/>
                </a:lnTo>
                <a:lnTo>
                  <a:pt x="314144" y="35123"/>
                </a:lnTo>
                <a:lnTo>
                  <a:pt x="297277" y="20389"/>
                </a:lnTo>
                <a:lnTo>
                  <a:pt x="328224" y="20389"/>
                </a:lnTo>
                <a:lnTo>
                  <a:pt x="330763" y="24903"/>
                </a:lnTo>
                <a:lnTo>
                  <a:pt x="332549" y="30658"/>
                </a:lnTo>
                <a:lnTo>
                  <a:pt x="334434" y="36314"/>
                </a:lnTo>
                <a:lnTo>
                  <a:pt x="335349" y="42862"/>
                </a:lnTo>
                <a:lnTo>
                  <a:pt x="335284" y="56157"/>
                </a:lnTo>
                <a:lnTo>
                  <a:pt x="335079" y="58787"/>
                </a:lnTo>
                <a:lnTo>
                  <a:pt x="334484" y="62358"/>
                </a:lnTo>
                <a:lnTo>
                  <a:pt x="333988" y="65831"/>
                </a:lnTo>
                <a:lnTo>
                  <a:pt x="333194" y="69105"/>
                </a:lnTo>
                <a:lnTo>
                  <a:pt x="332069" y="72280"/>
                </a:lnTo>
                <a:lnTo>
                  <a:pt x="331110" y="75158"/>
                </a:lnTo>
                <a:lnTo>
                  <a:pt x="329870" y="77936"/>
                </a:lnTo>
                <a:lnTo>
                  <a:pt x="328382" y="80516"/>
                </a:lnTo>
                <a:lnTo>
                  <a:pt x="326893" y="82996"/>
                </a:lnTo>
                <a:lnTo>
                  <a:pt x="326395" y="83641"/>
                </a:lnTo>
                <a:close/>
              </a:path>
              <a:path w="836929" h="122554">
                <a:moveTo>
                  <a:pt x="341330" y="113555"/>
                </a:moveTo>
                <a:lnTo>
                  <a:pt x="339445" y="113555"/>
                </a:lnTo>
                <a:lnTo>
                  <a:pt x="337411" y="113109"/>
                </a:lnTo>
                <a:lnTo>
                  <a:pt x="334930" y="112216"/>
                </a:lnTo>
                <a:lnTo>
                  <a:pt x="332450" y="111422"/>
                </a:lnTo>
                <a:lnTo>
                  <a:pt x="309778" y="95101"/>
                </a:lnTo>
                <a:lnTo>
                  <a:pt x="334985" y="95101"/>
                </a:lnTo>
                <a:lnTo>
                  <a:pt x="336567" y="95845"/>
                </a:lnTo>
                <a:lnTo>
                  <a:pt x="338155" y="96440"/>
                </a:lnTo>
                <a:lnTo>
                  <a:pt x="339395" y="96887"/>
                </a:lnTo>
                <a:lnTo>
                  <a:pt x="341181" y="97482"/>
                </a:lnTo>
                <a:lnTo>
                  <a:pt x="341875" y="97879"/>
                </a:lnTo>
                <a:lnTo>
                  <a:pt x="342868" y="98871"/>
                </a:lnTo>
                <a:lnTo>
                  <a:pt x="343215" y="99714"/>
                </a:lnTo>
                <a:lnTo>
                  <a:pt x="343413" y="100905"/>
                </a:lnTo>
                <a:lnTo>
                  <a:pt x="343711" y="102096"/>
                </a:lnTo>
                <a:lnTo>
                  <a:pt x="343779" y="102840"/>
                </a:lnTo>
                <a:lnTo>
                  <a:pt x="343860" y="107503"/>
                </a:lnTo>
                <a:lnTo>
                  <a:pt x="343761" y="108842"/>
                </a:lnTo>
                <a:lnTo>
                  <a:pt x="343562" y="109835"/>
                </a:lnTo>
                <a:lnTo>
                  <a:pt x="343463" y="110827"/>
                </a:lnTo>
                <a:lnTo>
                  <a:pt x="343265" y="111571"/>
                </a:lnTo>
                <a:lnTo>
                  <a:pt x="342967" y="112067"/>
                </a:lnTo>
                <a:lnTo>
                  <a:pt x="342669" y="112662"/>
                </a:lnTo>
                <a:lnTo>
                  <a:pt x="342322" y="113059"/>
                </a:lnTo>
                <a:lnTo>
                  <a:pt x="341925" y="113258"/>
                </a:lnTo>
                <a:lnTo>
                  <a:pt x="341627" y="113456"/>
                </a:lnTo>
                <a:lnTo>
                  <a:pt x="341330" y="113555"/>
                </a:lnTo>
                <a:close/>
              </a:path>
              <a:path w="836929" h="122554">
                <a:moveTo>
                  <a:pt x="397165" y="97184"/>
                </a:moveTo>
                <a:lnTo>
                  <a:pt x="353807" y="97184"/>
                </a:lnTo>
                <a:lnTo>
                  <a:pt x="352467" y="96738"/>
                </a:lnTo>
                <a:lnTo>
                  <a:pt x="351376" y="95845"/>
                </a:lnTo>
                <a:lnTo>
                  <a:pt x="350384" y="94952"/>
                </a:lnTo>
                <a:lnTo>
                  <a:pt x="349887" y="93464"/>
                </a:lnTo>
                <a:lnTo>
                  <a:pt x="349887" y="8979"/>
                </a:lnTo>
                <a:lnTo>
                  <a:pt x="350036" y="8582"/>
                </a:lnTo>
                <a:lnTo>
                  <a:pt x="350632" y="7788"/>
                </a:lnTo>
                <a:lnTo>
                  <a:pt x="351128" y="7491"/>
                </a:lnTo>
                <a:lnTo>
                  <a:pt x="351822" y="7292"/>
                </a:lnTo>
                <a:lnTo>
                  <a:pt x="352517" y="6994"/>
                </a:lnTo>
                <a:lnTo>
                  <a:pt x="353459" y="6796"/>
                </a:lnTo>
                <a:lnTo>
                  <a:pt x="355841" y="6598"/>
                </a:lnTo>
                <a:lnTo>
                  <a:pt x="362389" y="6598"/>
                </a:lnTo>
                <a:lnTo>
                  <a:pt x="364770" y="6796"/>
                </a:lnTo>
                <a:lnTo>
                  <a:pt x="365713" y="6994"/>
                </a:lnTo>
                <a:lnTo>
                  <a:pt x="366407" y="7292"/>
                </a:lnTo>
                <a:lnTo>
                  <a:pt x="367102" y="7491"/>
                </a:lnTo>
                <a:lnTo>
                  <a:pt x="367598" y="7788"/>
                </a:lnTo>
                <a:lnTo>
                  <a:pt x="368193" y="8582"/>
                </a:lnTo>
                <a:lnTo>
                  <a:pt x="368342" y="8979"/>
                </a:lnTo>
                <a:lnTo>
                  <a:pt x="368342" y="82004"/>
                </a:lnTo>
                <a:lnTo>
                  <a:pt x="397165" y="82004"/>
                </a:lnTo>
                <a:lnTo>
                  <a:pt x="397512" y="82153"/>
                </a:lnTo>
                <a:lnTo>
                  <a:pt x="397810" y="82450"/>
                </a:lnTo>
                <a:lnTo>
                  <a:pt x="398207" y="82649"/>
                </a:lnTo>
                <a:lnTo>
                  <a:pt x="398505" y="83046"/>
                </a:lnTo>
                <a:lnTo>
                  <a:pt x="398703" y="83641"/>
                </a:lnTo>
                <a:lnTo>
                  <a:pt x="399001" y="84236"/>
                </a:lnTo>
                <a:lnTo>
                  <a:pt x="399199" y="85030"/>
                </a:lnTo>
                <a:lnTo>
                  <a:pt x="399398" y="86915"/>
                </a:lnTo>
                <a:lnTo>
                  <a:pt x="399398" y="92025"/>
                </a:lnTo>
                <a:lnTo>
                  <a:pt x="399199" y="94009"/>
                </a:lnTo>
                <a:lnTo>
                  <a:pt x="399001" y="94803"/>
                </a:lnTo>
                <a:lnTo>
                  <a:pt x="398703" y="95398"/>
                </a:lnTo>
                <a:lnTo>
                  <a:pt x="398505" y="95994"/>
                </a:lnTo>
                <a:lnTo>
                  <a:pt x="398207" y="96440"/>
                </a:lnTo>
                <a:lnTo>
                  <a:pt x="397810" y="96738"/>
                </a:lnTo>
                <a:lnTo>
                  <a:pt x="397512" y="97035"/>
                </a:lnTo>
                <a:lnTo>
                  <a:pt x="397165" y="97184"/>
                </a:lnTo>
                <a:close/>
              </a:path>
              <a:path w="836929" h="122554">
                <a:moveTo>
                  <a:pt x="479570" y="98673"/>
                </a:moveTo>
                <a:lnTo>
                  <a:pt x="470244" y="98673"/>
                </a:lnTo>
                <a:lnTo>
                  <a:pt x="464638" y="97730"/>
                </a:lnTo>
                <a:lnTo>
                  <a:pt x="437105" y="67419"/>
                </a:lnTo>
                <a:lnTo>
                  <a:pt x="436162" y="60821"/>
                </a:lnTo>
                <a:lnTo>
                  <a:pt x="436162" y="45541"/>
                </a:lnTo>
                <a:lnTo>
                  <a:pt x="447771" y="17859"/>
                </a:lnTo>
                <a:lnTo>
                  <a:pt x="451442" y="13791"/>
                </a:lnTo>
                <a:lnTo>
                  <a:pt x="455857" y="10715"/>
                </a:lnTo>
                <a:lnTo>
                  <a:pt x="466176" y="6548"/>
                </a:lnTo>
                <a:lnTo>
                  <a:pt x="471831" y="5506"/>
                </a:lnTo>
                <a:lnTo>
                  <a:pt x="480563" y="5506"/>
                </a:lnTo>
                <a:lnTo>
                  <a:pt x="497033" y="10120"/>
                </a:lnTo>
                <a:lnTo>
                  <a:pt x="498620" y="10914"/>
                </a:lnTo>
                <a:lnTo>
                  <a:pt x="499712" y="11658"/>
                </a:lnTo>
                <a:lnTo>
                  <a:pt x="500307" y="12352"/>
                </a:lnTo>
                <a:lnTo>
                  <a:pt x="501001" y="12948"/>
                </a:lnTo>
                <a:lnTo>
                  <a:pt x="501448" y="13493"/>
                </a:lnTo>
                <a:lnTo>
                  <a:pt x="501646" y="13989"/>
                </a:lnTo>
                <a:lnTo>
                  <a:pt x="501944" y="14386"/>
                </a:lnTo>
                <a:lnTo>
                  <a:pt x="502143" y="14932"/>
                </a:lnTo>
                <a:lnTo>
                  <a:pt x="502341" y="16222"/>
                </a:lnTo>
                <a:lnTo>
                  <a:pt x="502639" y="18653"/>
                </a:lnTo>
                <a:lnTo>
                  <a:pt x="502639" y="20835"/>
                </a:lnTo>
                <a:lnTo>
                  <a:pt x="475155" y="20835"/>
                </a:lnTo>
                <a:lnTo>
                  <a:pt x="471980" y="21580"/>
                </a:lnTo>
                <a:lnTo>
                  <a:pt x="466424" y="24556"/>
                </a:lnTo>
                <a:lnTo>
                  <a:pt x="464043" y="26689"/>
                </a:lnTo>
                <a:lnTo>
                  <a:pt x="462058" y="29467"/>
                </a:lnTo>
                <a:lnTo>
                  <a:pt x="460074" y="32146"/>
                </a:lnTo>
                <a:lnTo>
                  <a:pt x="458536" y="35421"/>
                </a:lnTo>
                <a:lnTo>
                  <a:pt x="457445" y="39290"/>
                </a:lnTo>
                <a:lnTo>
                  <a:pt x="456453" y="43060"/>
                </a:lnTo>
                <a:lnTo>
                  <a:pt x="455956" y="47376"/>
                </a:lnTo>
                <a:lnTo>
                  <a:pt x="455956" y="57596"/>
                </a:lnTo>
                <a:lnTo>
                  <a:pt x="475750" y="83046"/>
                </a:lnTo>
                <a:lnTo>
                  <a:pt x="502979" y="83046"/>
                </a:lnTo>
                <a:lnTo>
                  <a:pt x="502936" y="85675"/>
                </a:lnTo>
                <a:lnTo>
                  <a:pt x="502738" y="87262"/>
                </a:lnTo>
                <a:lnTo>
                  <a:pt x="502589" y="87957"/>
                </a:lnTo>
                <a:lnTo>
                  <a:pt x="502391" y="88552"/>
                </a:lnTo>
                <a:lnTo>
                  <a:pt x="502292" y="89148"/>
                </a:lnTo>
                <a:lnTo>
                  <a:pt x="492419" y="95994"/>
                </a:lnTo>
                <a:lnTo>
                  <a:pt x="490336" y="96787"/>
                </a:lnTo>
                <a:lnTo>
                  <a:pt x="487905" y="97432"/>
                </a:lnTo>
                <a:lnTo>
                  <a:pt x="482448" y="98425"/>
                </a:lnTo>
                <a:lnTo>
                  <a:pt x="479570" y="98673"/>
                </a:lnTo>
                <a:close/>
              </a:path>
              <a:path w="836929" h="122554">
                <a:moveTo>
                  <a:pt x="500506" y="28723"/>
                </a:moveTo>
                <a:lnTo>
                  <a:pt x="499315" y="28723"/>
                </a:lnTo>
                <a:lnTo>
                  <a:pt x="498422" y="28326"/>
                </a:lnTo>
                <a:lnTo>
                  <a:pt x="497331" y="27533"/>
                </a:lnTo>
                <a:lnTo>
                  <a:pt x="496264" y="26689"/>
                </a:lnTo>
                <a:lnTo>
                  <a:pt x="494999" y="25846"/>
                </a:lnTo>
                <a:lnTo>
                  <a:pt x="491625" y="23862"/>
                </a:lnTo>
                <a:lnTo>
                  <a:pt x="489591" y="22969"/>
                </a:lnTo>
                <a:lnTo>
                  <a:pt x="487210" y="22175"/>
                </a:lnTo>
                <a:lnTo>
                  <a:pt x="484829" y="21282"/>
                </a:lnTo>
                <a:lnTo>
                  <a:pt x="482001" y="20835"/>
                </a:lnTo>
                <a:lnTo>
                  <a:pt x="502639" y="20835"/>
                </a:lnTo>
                <a:lnTo>
                  <a:pt x="502550" y="24556"/>
                </a:lnTo>
                <a:lnTo>
                  <a:pt x="502440" y="25598"/>
                </a:lnTo>
                <a:lnTo>
                  <a:pt x="502242" y="26392"/>
                </a:lnTo>
                <a:lnTo>
                  <a:pt x="501944" y="27086"/>
                </a:lnTo>
                <a:lnTo>
                  <a:pt x="501746" y="27682"/>
                </a:lnTo>
                <a:lnTo>
                  <a:pt x="501498" y="28128"/>
                </a:lnTo>
                <a:lnTo>
                  <a:pt x="501200" y="28426"/>
                </a:lnTo>
                <a:lnTo>
                  <a:pt x="500902" y="28624"/>
                </a:lnTo>
                <a:lnTo>
                  <a:pt x="500506" y="28723"/>
                </a:lnTo>
                <a:close/>
              </a:path>
              <a:path w="836929" h="122554">
                <a:moveTo>
                  <a:pt x="502979" y="83046"/>
                </a:moveTo>
                <a:lnTo>
                  <a:pt x="482596" y="83046"/>
                </a:lnTo>
                <a:lnTo>
                  <a:pt x="485375" y="82698"/>
                </a:lnTo>
                <a:lnTo>
                  <a:pt x="487657" y="82004"/>
                </a:lnTo>
                <a:lnTo>
                  <a:pt x="499166" y="76150"/>
                </a:lnTo>
                <a:lnTo>
                  <a:pt x="500009" y="75753"/>
                </a:lnTo>
                <a:lnTo>
                  <a:pt x="501001" y="75753"/>
                </a:lnTo>
                <a:lnTo>
                  <a:pt x="501349" y="75852"/>
                </a:lnTo>
                <a:lnTo>
                  <a:pt x="501944" y="76249"/>
                </a:lnTo>
                <a:lnTo>
                  <a:pt x="502192" y="76646"/>
                </a:lnTo>
                <a:lnTo>
                  <a:pt x="502391" y="77241"/>
                </a:lnTo>
                <a:lnTo>
                  <a:pt x="502589" y="77737"/>
                </a:lnTo>
                <a:lnTo>
                  <a:pt x="502738" y="78482"/>
                </a:lnTo>
                <a:lnTo>
                  <a:pt x="502926" y="80367"/>
                </a:lnTo>
                <a:lnTo>
                  <a:pt x="502979" y="83046"/>
                </a:lnTo>
                <a:close/>
              </a:path>
              <a:path w="836929" h="122554">
                <a:moveTo>
                  <a:pt x="523794" y="97631"/>
                </a:moveTo>
                <a:lnTo>
                  <a:pt x="520421" y="97631"/>
                </a:lnTo>
                <a:lnTo>
                  <a:pt x="518982" y="97532"/>
                </a:lnTo>
                <a:lnTo>
                  <a:pt x="517791" y="97333"/>
                </a:lnTo>
                <a:lnTo>
                  <a:pt x="516700" y="97234"/>
                </a:lnTo>
                <a:lnTo>
                  <a:pt x="513327" y="95299"/>
                </a:lnTo>
                <a:lnTo>
                  <a:pt x="513327" y="2629"/>
                </a:lnTo>
                <a:lnTo>
                  <a:pt x="513475" y="2182"/>
                </a:lnTo>
                <a:lnTo>
                  <a:pt x="514071" y="1389"/>
                </a:lnTo>
                <a:lnTo>
                  <a:pt x="514517" y="1091"/>
                </a:lnTo>
                <a:lnTo>
                  <a:pt x="515113" y="892"/>
                </a:lnTo>
                <a:lnTo>
                  <a:pt x="515807" y="595"/>
                </a:lnTo>
                <a:lnTo>
                  <a:pt x="516700" y="396"/>
                </a:lnTo>
                <a:lnTo>
                  <a:pt x="517791" y="297"/>
                </a:lnTo>
                <a:lnTo>
                  <a:pt x="518982" y="99"/>
                </a:lnTo>
                <a:lnTo>
                  <a:pt x="520421" y="0"/>
                </a:lnTo>
                <a:lnTo>
                  <a:pt x="523794" y="0"/>
                </a:lnTo>
                <a:lnTo>
                  <a:pt x="525183" y="99"/>
                </a:lnTo>
                <a:lnTo>
                  <a:pt x="526275" y="297"/>
                </a:lnTo>
                <a:lnTo>
                  <a:pt x="527465" y="396"/>
                </a:lnTo>
                <a:lnTo>
                  <a:pt x="528408" y="595"/>
                </a:lnTo>
                <a:lnTo>
                  <a:pt x="529102" y="892"/>
                </a:lnTo>
                <a:lnTo>
                  <a:pt x="529797" y="1091"/>
                </a:lnTo>
                <a:lnTo>
                  <a:pt x="530243" y="1389"/>
                </a:lnTo>
                <a:lnTo>
                  <a:pt x="530442" y="1785"/>
                </a:lnTo>
                <a:lnTo>
                  <a:pt x="530739" y="2182"/>
                </a:lnTo>
                <a:lnTo>
                  <a:pt x="530888" y="2629"/>
                </a:lnTo>
                <a:lnTo>
                  <a:pt x="530888" y="95299"/>
                </a:lnTo>
                <a:lnTo>
                  <a:pt x="530739" y="95746"/>
                </a:lnTo>
                <a:lnTo>
                  <a:pt x="530442" y="96142"/>
                </a:lnTo>
                <a:lnTo>
                  <a:pt x="530243" y="96440"/>
                </a:lnTo>
                <a:lnTo>
                  <a:pt x="529797" y="96688"/>
                </a:lnTo>
                <a:lnTo>
                  <a:pt x="528408" y="97085"/>
                </a:lnTo>
                <a:lnTo>
                  <a:pt x="527465" y="97234"/>
                </a:lnTo>
                <a:lnTo>
                  <a:pt x="526275" y="97333"/>
                </a:lnTo>
                <a:lnTo>
                  <a:pt x="525183" y="97532"/>
                </a:lnTo>
                <a:lnTo>
                  <a:pt x="523794" y="97631"/>
                </a:lnTo>
                <a:close/>
              </a:path>
              <a:path w="836929" h="122554">
                <a:moveTo>
                  <a:pt x="573857" y="98821"/>
                </a:moveTo>
                <a:lnTo>
                  <a:pt x="565820" y="98821"/>
                </a:lnTo>
                <a:lnTo>
                  <a:pt x="562198" y="98127"/>
                </a:lnTo>
                <a:lnTo>
                  <a:pt x="547316" y="75455"/>
                </a:lnTo>
                <a:lnTo>
                  <a:pt x="547316" y="32097"/>
                </a:lnTo>
                <a:lnTo>
                  <a:pt x="551631" y="30063"/>
                </a:lnTo>
                <a:lnTo>
                  <a:pt x="552822" y="29864"/>
                </a:lnTo>
                <a:lnTo>
                  <a:pt x="554261" y="29765"/>
                </a:lnTo>
                <a:lnTo>
                  <a:pt x="557733" y="29765"/>
                </a:lnTo>
                <a:lnTo>
                  <a:pt x="559172" y="29864"/>
                </a:lnTo>
                <a:lnTo>
                  <a:pt x="560264" y="30063"/>
                </a:lnTo>
                <a:lnTo>
                  <a:pt x="561355" y="30162"/>
                </a:lnTo>
                <a:lnTo>
                  <a:pt x="562248" y="30311"/>
                </a:lnTo>
                <a:lnTo>
                  <a:pt x="563637" y="30708"/>
                </a:lnTo>
                <a:lnTo>
                  <a:pt x="564083" y="31005"/>
                </a:lnTo>
                <a:lnTo>
                  <a:pt x="564282" y="31402"/>
                </a:lnTo>
                <a:lnTo>
                  <a:pt x="564580" y="31700"/>
                </a:lnTo>
                <a:lnTo>
                  <a:pt x="564728" y="32097"/>
                </a:lnTo>
                <a:lnTo>
                  <a:pt x="564728" y="70991"/>
                </a:lnTo>
                <a:lnTo>
                  <a:pt x="564927" y="73521"/>
                </a:lnTo>
                <a:lnTo>
                  <a:pt x="573509" y="83492"/>
                </a:lnTo>
                <a:lnTo>
                  <a:pt x="606698" y="83492"/>
                </a:lnTo>
                <a:lnTo>
                  <a:pt x="606698" y="87659"/>
                </a:lnTo>
                <a:lnTo>
                  <a:pt x="591666" y="87659"/>
                </a:lnTo>
                <a:lnTo>
                  <a:pt x="588193" y="91330"/>
                </a:lnTo>
                <a:lnTo>
                  <a:pt x="584671" y="94108"/>
                </a:lnTo>
                <a:lnTo>
                  <a:pt x="577528" y="97879"/>
                </a:lnTo>
                <a:lnTo>
                  <a:pt x="573857" y="98821"/>
                </a:lnTo>
                <a:close/>
              </a:path>
              <a:path w="836929" h="122554">
                <a:moveTo>
                  <a:pt x="606698" y="83492"/>
                </a:moveTo>
                <a:lnTo>
                  <a:pt x="577478" y="83492"/>
                </a:lnTo>
                <a:lnTo>
                  <a:pt x="579710" y="82698"/>
                </a:lnTo>
                <a:lnTo>
                  <a:pt x="581992" y="81111"/>
                </a:lnTo>
                <a:lnTo>
                  <a:pt x="584275" y="79424"/>
                </a:lnTo>
                <a:lnTo>
                  <a:pt x="586696" y="76993"/>
                </a:lnTo>
                <a:lnTo>
                  <a:pt x="589136" y="73967"/>
                </a:lnTo>
                <a:lnTo>
                  <a:pt x="589136" y="32097"/>
                </a:lnTo>
                <a:lnTo>
                  <a:pt x="589285" y="31700"/>
                </a:lnTo>
                <a:lnTo>
                  <a:pt x="589583" y="31402"/>
                </a:lnTo>
                <a:lnTo>
                  <a:pt x="589880" y="31005"/>
                </a:lnTo>
                <a:lnTo>
                  <a:pt x="590327" y="30708"/>
                </a:lnTo>
                <a:lnTo>
                  <a:pt x="590922" y="30509"/>
                </a:lnTo>
                <a:lnTo>
                  <a:pt x="591617" y="30311"/>
                </a:lnTo>
                <a:lnTo>
                  <a:pt x="592510" y="30162"/>
                </a:lnTo>
                <a:lnTo>
                  <a:pt x="593601" y="30063"/>
                </a:lnTo>
                <a:lnTo>
                  <a:pt x="594792" y="29864"/>
                </a:lnTo>
                <a:lnTo>
                  <a:pt x="596230" y="29765"/>
                </a:lnTo>
                <a:lnTo>
                  <a:pt x="599604" y="29765"/>
                </a:lnTo>
                <a:lnTo>
                  <a:pt x="600993" y="29864"/>
                </a:lnTo>
                <a:lnTo>
                  <a:pt x="602084" y="30063"/>
                </a:lnTo>
                <a:lnTo>
                  <a:pt x="603275" y="30162"/>
                </a:lnTo>
                <a:lnTo>
                  <a:pt x="604168" y="30311"/>
                </a:lnTo>
                <a:lnTo>
                  <a:pt x="604763" y="30509"/>
                </a:lnTo>
                <a:lnTo>
                  <a:pt x="605458" y="30708"/>
                </a:lnTo>
                <a:lnTo>
                  <a:pt x="605954" y="31005"/>
                </a:lnTo>
                <a:lnTo>
                  <a:pt x="606251" y="31402"/>
                </a:lnTo>
                <a:lnTo>
                  <a:pt x="606549" y="31700"/>
                </a:lnTo>
                <a:lnTo>
                  <a:pt x="606698" y="32097"/>
                </a:lnTo>
                <a:lnTo>
                  <a:pt x="606698" y="83492"/>
                </a:lnTo>
                <a:close/>
              </a:path>
              <a:path w="836929" h="122554">
                <a:moveTo>
                  <a:pt x="600596" y="97631"/>
                </a:moveTo>
                <a:lnTo>
                  <a:pt x="597619" y="97631"/>
                </a:lnTo>
                <a:lnTo>
                  <a:pt x="596379" y="97532"/>
                </a:lnTo>
                <a:lnTo>
                  <a:pt x="595387" y="97333"/>
                </a:lnTo>
                <a:lnTo>
                  <a:pt x="594494" y="97234"/>
                </a:lnTo>
                <a:lnTo>
                  <a:pt x="591666" y="87659"/>
                </a:lnTo>
                <a:lnTo>
                  <a:pt x="606698" y="87659"/>
                </a:lnTo>
                <a:lnTo>
                  <a:pt x="606681" y="95349"/>
                </a:lnTo>
                <a:lnTo>
                  <a:pt x="606549" y="95746"/>
                </a:lnTo>
                <a:lnTo>
                  <a:pt x="606251" y="96142"/>
                </a:lnTo>
                <a:lnTo>
                  <a:pt x="606053" y="96440"/>
                </a:lnTo>
                <a:lnTo>
                  <a:pt x="605656" y="96688"/>
                </a:lnTo>
                <a:lnTo>
                  <a:pt x="604466" y="97085"/>
                </a:lnTo>
                <a:lnTo>
                  <a:pt x="603672" y="97234"/>
                </a:lnTo>
                <a:lnTo>
                  <a:pt x="602680" y="97333"/>
                </a:lnTo>
                <a:lnTo>
                  <a:pt x="601787" y="97532"/>
                </a:lnTo>
                <a:lnTo>
                  <a:pt x="600596" y="97631"/>
                </a:lnTo>
                <a:close/>
              </a:path>
              <a:path w="836929" h="122554">
                <a:moveTo>
                  <a:pt x="664633" y="86022"/>
                </a:moveTo>
                <a:lnTo>
                  <a:pt x="640633" y="86022"/>
                </a:lnTo>
                <a:lnTo>
                  <a:pt x="642022" y="85873"/>
                </a:lnTo>
                <a:lnTo>
                  <a:pt x="643213" y="85576"/>
                </a:lnTo>
                <a:lnTo>
                  <a:pt x="649315" y="79771"/>
                </a:lnTo>
                <a:lnTo>
                  <a:pt x="649315" y="77192"/>
                </a:lnTo>
                <a:lnTo>
                  <a:pt x="648869" y="76001"/>
                </a:lnTo>
                <a:lnTo>
                  <a:pt x="647083" y="74017"/>
                </a:lnTo>
                <a:lnTo>
                  <a:pt x="645942" y="73173"/>
                </a:lnTo>
                <a:lnTo>
                  <a:pt x="644553" y="72479"/>
                </a:lnTo>
                <a:lnTo>
                  <a:pt x="643164" y="71685"/>
                </a:lnTo>
                <a:lnTo>
                  <a:pt x="641576" y="70991"/>
                </a:lnTo>
                <a:lnTo>
                  <a:pt x="639790" y="70395"/>
                </a:lnTo>
                <a:lnTo>
                  <a:pt x="638004" y="69701"/>
                </a:lnTo>
                <a:lnTo>
                  <a:pt x="619302" y="45591"/>
                </a:lnTo>
                <a:lnTo>
                  <a:pt x="619797" y="43110"/>
                </a:lnTo>
                <a:lnTo>
                  <a:pt x="640584" y="28574"/>
                </a:lnTo>
                <a:lnTo>
                  <a:pt x="646438" y="28574"/>
                </a:lnTo>
                <a:lnTo>
                  <a:pt x="658840" y="31402"/>
                </a:lnTo>
                <a:lnTo>
                  <a:pt x="659932" y="31898"/>
                </a:lnTo>
                <a:lnTo>
                  <a:pt x="660676" y="32345"/>
                </a:lnTo>
                <a:lnTo>
                  <a:pt x="661072" y="32742"/>
                </a:lnTo>
                <a:lnTo>
                  <a:pt x="661569" y="33039"/>
                </a:lnTo>
                <a:lnTo>
                  <a:pt x="661916" y="33387"/>
                </a:lnTo>
                <a:lnTo>
                  <a:pt x="662114" y="33783"/>
                </a:lnTo>
                <a:lnTo>
                  <a:pt x="662313" y="34081"/>
                </a:lnTo>
                <a:lnTo>
                  <a:pt x="662462" y="34478"/>
                </a:lnTo>
                <a:lnTo>
                  <a:pt x="662660" y="35470"/>
                </a:lnTo>
                <a:lnTo>
                  <a:pt x="662710" y="36909"/>
                </a:lnTo>
                <a:lnTo>
                  <a:pt x="662809" y="37603"/>
                </a:lnTo>
                <a:lnTo>
                  <a:pt x="662809" y="41076"/>
                </a:lnTo>
                <a:lnTo>
                  <a:pt x="643412" y="41076"/>
                </a:lnTo>
                <a:lnTo>
                  <a:pt x="642022" y="41225"/>
                </a:lnTo>
                <a:lnTo>
                  <a:pt x="635772" y="46732"/>
                </a:lnTo>
                <a:lnTo>
                  <a:pt x="635772" y="49113"/>
                </a:lnTo>
                <a:lnTo>
                  <a:pt x="647331" y="56653"/>
                </a:lnTo>
                <a:lnTo>
                  <a:pt x="649216" y="57398"/>
                </a:lnTo>
                <a:lnTo>
                  <a:pt x="651101" y="58191"/>
                </a:lnTo>
                <a:lnTo>
                  <a:pt x="652986" y="58886"/>
                </a:lnTo>
                <a:lnTo>
                  <a:pt x="654822" y="59779"/>
                </a:lnTo>
                <a:lnTo>
                  <a:pt x="656608" y="60870"/>
                </a:lnTo>
                <a:lnTo>
                  <a:pt x="658493" y="61862"/>
                </a:lnTo>
                <a:lnTo>
                  <a:pt x="660130" y="63103"/>
                </a:lnTo>
                <a:lnTo>
                  <a:pt x="661519" y="64591"/>
                </a:lnTo>
                <a:lnTo>
                  <a:pt x="663007" y="66079"/>
                </a:lnTo>
                <a:lnTo>
                  <a:pt x="664148" y="67865"/>
                </a:lnTo>
                <a:lnTo>
                  <a:pt x="664942" y="69949"/>
                </a:lnTo>
                <a:lnTo>
                  <a:pt x="665835" y="71933"/>
                </a:lnTo>
                <a:lnTo>
                  <a:pt x="666218" y="74017"/>
                </a:lnTo>
                <a:lnTo>
                  <a:pt x="666230" y="81061"/>
                </a:lnTo>
                <a:lnTo>
                  <a:pt x="665637" y="83939"/>
                </a:lnTo>
                <a:lnTo>
                  <a:pt x="664633" y="86022"/>
                </a:lnTo>
                <a:close/>
              </a:path>
              <a:path w="836929" h="122554">
                <a:moveTo>
                  <a:pt x="661172" y="45690"/>
                </a:moveTo>
                <a:lnTo>
                  <a:pt x="660378" y="45690"/>
                </a:lnTo>
                <a:lnTo>
                  <a:pt x="659733" y="45442"/>
                </a:lnTo>
                <a:lnTo>
                  <a:pt x="657947" y="44450"/>
                </a:lnTo>
                <a:lnTo>
                  <a:pt x="656806" y="43904"/>
                </a:lnTo>
                <a:lnTo>
                  <a:pt x="655417" y="43308"/>
                </a:lnTo>
                <a:lnTo>
                  <a:pt x="654127" y="42713"/>
                </a:lnTo>
                <a:lnTo>
                  <a:pt x="652589" y="42217"/>
                </a:lnTo>
                <a:lnTo>
                  <a:pt x="650804" y="41820"/>
                </a:lnTo>
                <a:lnTo>
                  <a:pt x="649117" y="41324"/>
                </a:lnTo>
                <a:lnTo>
                  <a:pt x="647182" y="41076"/>
                </a:lnTo>
                <a:lnTo>
                  <a:pt x="662809" y="41076"/>
                </a:lnTo>
                <a:lnTo>
                  <a:pt x="662694" y="43457"/>
                </a:lnTo>
                <a:lnTo>
                  <a:pt x="661668" y="45392"/>
                </a:lnTo>
                <a:lnTo>
                  <a:pt x="661469" y="45591"/>
                </a:lnTo>
                <a:lnTo>
                  <a:pt x="661172" y="45690"/>
                </a:lnTo>
                <a:close/>
              </a:path>
              <a:path w="836929" h="122554">
                <a:moveTo>
                  <a:pt x="643263" y="98821"/>
                </a:moveTo>
                <a:lnTo>
                  <a:pt x="637111" y="98821"/>
                </a:lnTo>
                <a:lnTo>
                  <a:pt x="634829" y="98623"/>
                </a:lnTo>
                <a:lnTo>
                  <a:pt x="632646" y="98226"/>
                </a:lnTo>
                <a:lnTo>
                  <a:pt x="630563" y="97928"/>
                </a:lnTo>
                <a:lnTo>
                  <a:pt x="618837" y="86022"/>
                </a:lnTo>
                <a:lnTo>
                  <a:pt x="618913" y="83939"/>
                </a:lnTo>
                <a:lnTo>
                  <a:pt x="619996" y="80664"/>
                </a:lnTo>
                <a:lnTo>
                  <a:pt x="620294" y="80466"/>
                </a:lnTo>
                <a:lnTo>
                  <a:pt x="620690" y="80367"/>
                </a:lnTo>
                <a:lnTo>
                  <a:pt x="621683" y="80367"/>
                </a:lnTo>
                <a:lnTo>
                  <a:pt x="622427" y="80664"/>
                </a:lnTo>
                <a:lnTo>
                  <a:pt x="624411" y="81855"/>
                </a:lnTo>
                <a:lnTo>
                  <a:pt x="625651" y="82500"/>
                </a:lnTo>
                <a:lnTo>
                  <a:pt x="628628" y="83889"/>
                </a:lnTo>
                <a:lnTo>
                  <a:pt x="630364" y="84534"/>
                </a:lnTo>
                <a:lnTo>
                  <a:pt x="634333" y="85724"/>
                </a:lnTo>
                <a:lnTo>
                  <a:pt x="636566" y="86022"/>
                </a:lnTo>
                <a:lnTo>
                  <a:pt x="664633" y="86022"/>
                </a:lnTo>
                <a:lnTo>
                  <a:pt x="663057" y="89296"/>
                </a:lnTo>
                <a:lnTo>
                  <a:pt x="661172" y="91529"/>
                </a:lnTo>
                <a:lnTo>
                  <a:pt x="658691" y="93315"/>
                </a:lnTo>
                <a:lnTo>
                  <a:pt x="656310" y="95101"/>
                </a:lnTo>
                <a:lnTo>
                  <a:pt x="653433" y="96440"/>
                </a:lnTo>
                <a:lnTo>
                  <a:pt x="650059" y="97333"/>
                </a:lnTo>
                <a:lnTo>
                  <a:pt x="646785" y="98325"/>
                </a:lnTo>
                <a:lnTo>
                  <a:pt x="643263" y="98821"/>
                </a:lnTo>
                <a:close/>
              </a:path>
              <a:path w="836929" h="122554">
                <a:moveTo>
                  <a:pt x="698755" y="30212"/>
                </a:moveTo>
                <a:lnTo>
                  <a:pt x="681193" y="30212"/>
                </a:lnTo>
                <a:lnTo>
                  <a:pt x="681193" y="15874"/>
                </a:lnTo>
                <a:lnTo>
                  <a:pt x="686848" y="13444"/>
                </a:lnTo>
                <a:lnTo>
                  <a:pt x="693050" y="13444"/>
                </a:lnTo>
                <a:lnTo>
                  <a:pt x="695331" y="13642"/>
                </a:lnTo>
                <a:lnTo>
                  <a:pt x="696224" y="13841"/>
                </a:lnTo>
                <a:lnTo>
                  <a:pt x="696820" y="14138"/>
                </a:lnTo>
                <a:lnTo>
                  <a:pt x="697514" y="14436"/>
                </a:lnTo>
                <a:lnTo>
                  <a:pt x="698010" y="14783"/>
                </a:lnTo>
                <a:lnTo>
                  <a:pt x="698308" y="15180"/>
                </a:lnTo>
                <a:lnTo>
                  <a:pt x="698606" y="15478"/>
                </a:lnTo>
                <a:lnTo>
                  <a:pt x="698755" y="15874"/>
                </a:lnTo>
                <a:lnTo>
                  <a:pt x="698755" y="30212"/>
                </a:lnTo>
                <a:close/>
              </a:path>
              <a:path w="836929" h="122554">
                <a:moveTo>
                  <a:pt x="713191" y="44499"/>
                </a:moveTo>
                <a:lnTo>
                  <a:pt x="672858" y="44499"/>
                </a:lnTo>
                <a:lnTo>
                  <a:pt x="672164" y="43953"/>
                </a:lnTo>
                <a:lnTo>
                  <a:pt x="671668" y="42862"/>
                </a:lnTo>
                <a:lnTo>
                  <a:pt x="671271" y="41771"/>
                </a:lnTo>
                <a:lnTo>
                  <a:pt x="671073" y="39935"/>
                </a:lnTo>
                <a:lnTo>
                  <a:pt x="671122" y="34825"/>
                </a:lnTo>
                <a:lnTo>
                  <a:pt x="672561" y="30658"/>
                </a:lnTo>
                <a:lnTo>
                  <a:pt x="672958" y="30360"/>
                </a:lnTo>
                <a:lnTo>
                  <a:pt x="673404" y="30212"/>
                </a:lnTo>
                <a:lnTo>
                  <a:pt x="712794" y="30212"/>
                </a:lnTo>
                <a:lnTo>
                  <a:pt x="713191" y="30360"/>
                </a:lnTo>
                <a:lnTo>
                  <a:pt x="713488" y="30658"/>
                </a:lnTo>
                <a:lnTo>
                  <a:pt x="713885" y="30857"/>
                </a:lnTo>
                <a:lnTo>
                  <a:pt x="714183" y="31204"/>
                </a:lnTo>
                <a:lnTo>
                  <a:pt x="714580" y="32196"/>
                </a:lnTo>
                <a:lnTo>
                  <a:pt x="714729" y="32940"/>
                </a:lnTo>
                <a:lnTo>
                  <a:pt x="714828" y="33932"/>
                </a:lnTo>
                <a:lnTo>
                  <a:pt x="715026" y="34825"/>
                </a:lnTo>
                <a:lnTo>
                  <a:pt x="715126" y="35966"/>
                </a:lnTo>
                <a:lnTo>
                  <a:pt x="715126" y="39935"/>
                </a:lnTo>
                <a:lnTo>
                  <a:pt x="714878" y="41771"/>
                </a:lnTo>
                <a:lnTo>
                  <a:pt x="713885" y="43953"/>
                </a:lnTo>
                <a:lnTo>
                  <a:pt x="713191" y="44499"/>
                </a:lnTo>
                <a:close/>
              </a:path>
              <a:path w="836929" h="122554">
                <a:moveTo>
                  <a:pt x="698010" y="98524"/>
                </a:moveTo>
                <a:lnTo>
                  <a:pt x="694935" y="98077"/>
                </a:lnTo>
                <a:lnTo>
                  <a:pt x="692355" y="97184"/>
                </a:lnTo>
                <a:lnTo>
                  <a:pt x="689875" y="96391"/>
                </a:lnTo>
                <a:lnTo>
                  <a:pt x="681193" y="80119"/>
                </a:lnTo>
                <a:lnTo>
                  <a:pt x="681193" y="44499"/>
                </a:lnTo>
                <a:lnTo>
                  <a:pt x="698755" y="44499"/>
                </a:lnTo>
                <a:lnTo>
                  <a:pt x="698755" y="77043"/>
                </a:lnTo>
                <a:lnTo>
                  <a:pt x="699251" y="79573"/>
                </a:lnTo>
                <a:lnTo>
                  <a:pt x="700243" y="81260"/>
                </a:lnTo>
                <a:lnTo>
                  <a:pt x="701334" y="82946"/>
                </a:lnTo>
                <a:lnTo>
                  <a:pt x="703269" y="83790"/>
                </a:lnTo>
                <a:lnTo>
                  <a:pt x="714501" y="83790"/>
                </a:lnTo>
                <a:lnTo>
                  <a:pt x="714580" y="83988"/>
                </a:lnTo>
                <a:lnTo>
                  <a:pt x="714729" y="84683"/>
                </a:lnTo>
                <a:lnTo>
                  <a:pt x="714828" y="85576"/>
                </a:lnTo>
                <a:lnTo>
                  <a:pt x="715026" y="86369"/>
                </a:lnTo>
                <a:lnTo>
                  <a:pt x="715126" y="87411"/>
                </a:lnTo>
                <a:lnTo>
                  <a:pt x="715054" y="91430"/>
                </a:lnTo>
                <a:lnTo>
                  <a:pt x="714977" y="92223"/>
                </a:lnTo>
                <a:lnTo>
                  <a:pt x="704162" y="98474"/>
                </a:lnTo>
                <a:lnTo>
                  <a:pt x="698010" y="98524"/>
                </a:lnTo>
                <a:close/>
              </a:path>
              <a:path w="836929" h="122554">
                <a:moveTo>
                  <a:pt x="714501" y="83790"/>
                </a:moveTo>
                <a:lnTo>
                  <a:pt x="703269" y="83790"/>
                </a:lnTo>
                <a:lnTo>
                  <a:pt x="707734" y="83740"/>
                </a:lnTo>
                <a:lnTo>
                  <a:pt x="708428" y="83641"/>
                </a:lnTo>
                <a:lnTo>
                  <a:pt x="709222" y="83442"/>
                </a:lnTo>
                <a:lnTo>
                  <a:pt x="709917" y="83244"/>
                </a:lnTo>
                <a:lnTo>
                  <a:pt x="711107" y="82847"/>
                </a:lnTo>
                <a:lnTo>
                  <a:pt x="711603" y="82698"/>
                </a:lnTo>
                <a:lnTo>
                  <a:pt x="712000" y="82599"/>
                </a:lnTo>
                <a:lnTo>
                  <a:pt x="712397" y="82401"/>
                </a:lnTo>
                <a:lnTo>
                  <a:pt x="712744" y="82301"/>
                </a:lnTo>
                <a:lnTo>
                  <a:pt x="713340" y="82301"/>
                </a:lnTo>
                <a:lnTo>
                  <a:pt x="713588" y="82401"/>
                </a:lnTo>
                <a:lnTo>
                  <a:pt x="713786" y="82599"/>
                </a:lnTo>
                <a:lnTo>
                  <a:pt x="714084" y="82698"/>
                </a:lnTo>
                <a:lnTo>
                  <a:pt x="714249" y="82946"/>
                </a:lnTo>
                <a:lnTo>
                  <a:pt x="714332" y="83244"/>
                </a:lnTo>
                <a:lnTo>
                  <a:pt x="714381" y="83492"/>
                </a:lnTo>
                <a:lnTo>
                  <a:pt x="714501" y="83790"/>
                </a:lnTo>
                <a:close/>
              </a:path>
              <a:path w="836929" h="122554">
                <a:moveTo>
                  <a:pt x="759306" y="98821"/>
                </a:moveTo>
                <a:lnTo>
                  <a:pt x="750773" y="98821"/>
                </a:lnTo>
                <a:lnTo>
                  <a:pt x="745961" y="98127"/>
                </a:lnTo>
                <a:lnTo>
                  <a:pt x="723041" y="58886"/>
                </a:lnTo>
                <a:lnTo>
                  <a:pt x="723736" y="53875"/>
                </a:lnTo>
                <a:lnTo>
                  <a:pt x="741347" y="31105"/>
                </a:lnTo>
                <a:lnTo>
                  <a:pt x="745316" y="29418"/>
                </a:lnTo>
                <a:lnTo>
                  <a:pt x="749781" y="28574"/>
                </a:lnTo>
                <a:lnTo>
                  <a:pt x="759901" y="28574"/>
                </a:lnTo>
                <a:lnTo>
                  <a:pt x="764316" y="29368"/>
                </a:lnTo>
                <a:lnTo>
                  <a:pt x="767987" y="30956"/>
                </a:lnTo>
                <a:lnTo>
                  <a:pt x="771758" y="32444"/>
                </a:lnTo>
                <a:lnTo>
                  <a:pt x="774834" y="34577"/>
                </a:lnTo>
                <a:lnTo>
                  <a:pt x="777215" y="37355"/>
                </a:lnTo>
                <a:lnTo>
                  <a:pt x="779596" y="40034"/>
                </a:lnTo>
                <a:lnTo>
                  <a:pt x="780157" y="41076"/>
                </a:lnTo>
                <a:lnTo>
                  <a:pt x="752113" y="41076"/>
                </a:lnTo>
                <a:lnTo>
                  <a:pt x="750178" y="41523"/>
                </a:lnTo>
                <a:lnTo>
                  <a:pt x="748491" y="42416"/>
                </a:lnTo>
                <a:lnTo>
                  <a:pt x="746804" y="43209"/>
                </a:lnTo>
                <a:lnTo>
                  <a:pt x="745415" y="44301"/>
                </a:lnTo>
                <a:lnTo>
                  <a:pt x="740901" y="56852"/>
                </a:lnTo>
                <a:lnTo>
                  <a:pt x="784061" y="56852"/>
                </a:lnTo>
                <a:lnTo>
                  <a:pt x="784061" y="63996"/>
                </a:lnTo>
                <a:lnTo>
                  <a:pt x="783565" y="65583"/>
                </a:lnTo>
                <a:lnTo>
                  <a:pt x="781680" y="67667"/>
                </a:lnTo>
                <a:lnTo>
                  <a:pt x="780390" y="68163"/>
                </a:lnTo>
                <a:lnTo>
                  <a:pt x="740901" y="68163"/>
                </a:lnTo>
                <a:lnTo>
                  <a:pt x="740901" y="70842"/>
                </a:lnTo>
                <a:lnTo>
                  <a:pt x="754891" y="85576"/>
                </a:lnTo>
                <a:lnTo>
                  <a:pt x="781184" y="85576"/>
                </a:lnTo>
                <a:lnTo>
                  <a:pt x="781184" y="88949"/>
                </a:lnTo>
                <a:lnTo>
                  <a:pt x="781084" y="89743"/>
                </a:lnTo>
                <a:lnTo>
                  <a:pt x="781035" y="91033"/>
                </a:lnTo>
                <a:lnTo>
                  <a:pt x="780836" y="92025"/>
                </a:lnTo>
                <a:lnTo>
                  <a:pt x="762183" y="98623"/>
                </a:lnTo>
                <a:lnTo>
                  <a:pt x="759306" y="98821"/>
                </a:lnTo>
                <a:close/>
              </a:path>
              <a:path w="836929" h="122554">
                <a:moveTo>
                  <a:pt x="784061" y="56852"/>
                </a:moveTo>
                <a:lnTo>
                  <a:pt x="767095" y="56852"/>
                </a:lnTo>
                <a:lnTo>
                  <a:pt x="767194" y="51891"/>
                </a:lnTo>
                <a:lnTo>
                  <a:pt x="766202" y="48021"/>
                </a:lnTo>
                <a:lnTo>
                  <a:pt x="762034" y="42465"/>
                </a:lnTo>
                <a:lnTo>
                  <a:pt x="758760" y="41076"/>
                </a:lnTo>
                <a:lnTo>
                  <a:pt x="780157" y="41076"/>
                </a:lnTo>
                <a:lnTo>
                  <a:pt x="781332" y="43259"/>
                </a:lnTo>
                <a:lnTo>
                  <a:pt x="782439" y="47079"/>
                </a:lnTo>
                <a:lnTo>
                  <a:pt x="783522" y="50750"/>
                </a:lnTo>
                <a:lnTo>
                  <a:pt x="784054" y="54669"/>
                </a:lnTo>
                <a:lnTo>
                  <a:pt x="784061" y="56852"/>
                </a:lnTo>
                <a:close/>
              </a:path>
              <a:path w="836929" h="122554">
                <a:moveTo>
                  <a:pt x="781184" y="85576"/>
                </a:moveTo>
                <a:lnTo>
                  <a:pt x="760943" y="85576"/>
                </a:lnTo>
                <a:lnTo>
                  <a:pt x="763622" y="85377"/>
                </a:lnTo>
                <a:lnTo>
                  <a:pt x="765904" y="84980"/>
                </a:lnTo>
                <a:lnTo>
                  <a:pt x="777364" y="81508"/>
                </a:lnTo>
                <a:lnTo>
                  <a:pt x="778306" y="81260"/>
                </a:lnTo>
                <a:lnTo>
                  <a:pt x="779398" y="81260"/>
                </a:lnTo>
                <a:lnTo>
                  <a:pt x="779695" y="81359"/>
                </a:lnTo>
                <a:lnTo>
                  <a:pt x="779894" y="81557"/>
                </a:lnTo>
                <a:lnTo>
                  <a:pt x="780191" y="81657"/>
                </a:lnTo>
                <a:lnTo>
                  <a:pt x="780439" y="81954"/>
                </a:lnTo>
                <a:lnTo>
                  <a:pt x="780638" y="82450"/>
                </a:lnTo>
                <a:lnTo>
                  <a:pt x="780836" y="82847"/>
                </a:lnTo>
                <a:lnTo>
                  <a:pt x="780985" y="83442"/>
                </a:lnTo>
                <a:lnTo>
                  <a:pt x="781124" y="84484"/>
                </a:lnTo>
                <a:lnTo>
                  <a:pt x="781184" y="85576"/>
                </a:lnTo>
                <a:close/>
              </a:path>
              <a:path w="836929" h="122554">
                <a:moveTo>
                  <a:pt x="836894" y="40332"/>
                </a:moveTo>
                <a:lnTo>
                  <a:pt x="811922" y="40332"/>
                </a:lnTo>
                <a:lnTo>
                  <a:pt x="813510" y="38050"/>
                </a:lnTo>
                <a:lnTo>
                  <a:pt x="824573" y="29170"/>
                </a:lnTo>
                <a:lnTo>
                  <a:pt x="825863" y="28773"/>
                </a:lnTo>
                <a:lnTo>
                  <a:pt x="827152" y="28574"/>
                </a:lnTo>
                <a:lnTo>
                  <a:pt x="829683" y="28624"/>
                </a:lnTo>
                <a:lnTo>
                  <a:pt x="831071" y="28823"/>
                </a:lnTo>
                <a:lnTo>
                  <a:pt x="831766" y="28971"/>
                </a:lnTo>
                <a:lnTo>
                  <a:pt x="832460" y="29170"/>
                </a:lnTo>
                <a:lnTo>
                  <a:pt x="833254" y="29269"/>
                </a:lnTo>
                <a:lnTo>
                  <a:pt x="833899" y="29418"/>
                </a:lnTo>
                <a:lnTo>
                  <a:pt x="834395" y="29616"/>
                </a:lnTo>
                <a:lnTo>
                  <a:pt x="834991" y="29815"/>
                </a:lnTo>
                <a:lnTo>
                  <a:pt x="835437" y="30063"/>
                </a:lnTo>
                <a:lnTo>
                  <a:pt x="835735" y="30360"/>
                </a:lnTo>
                <a:lnTo>
                  <a:pt x="836032" y="30559"/>
                </a:lnTo>
                <a:lnTo>
                  <a:pt x="836231" y="30807"/>
                </a:lnTo>
                <a:lnTo>
                  <a:pt x="836330" y="31105"/>
                </a:lnTo>
                <a:lnTo>
                  <a:pt x="836429" y="31303"/>
                </a:lnTo>
                <a:lnTo>
                  <a:pt x="836538" y="31700"/>
                </a:lnTo>
                <a:lnTo>
                  <a:pt x="836727" y="32642"/>
                </a:lnTo>
                <a:lnTo>
                  <a:pt x="836777" y="34379"/>
                </a:lnTo>
                <a:lnTo>
                  <a:pt x="836876" y="35371"/>
                </a:lnTo>
                <a:lnTo>
                  <a:pt x="836894" y="40332"/>
                </a:lnTo>
                <a:close/>
              </a:path>
              <a:path w="836929" h="122554">
                <a:moveTo>
                  <a:pt x="807358" y="97631"/>
                </a:moveTo>
                <a:lnTo>
                  <a:pt x="803985" y="97631"/>
                </a:lnTo>
                <a:lnTo>
                  <a:pt x="802546" y="97532"/>
                </a:lnTo>
                <a:lnTo>
                  <a:pt x="801356" y="97333"/>
                </a:lnTo>
                <a:lnTo>
                  <a:pt x="800264" y="97234"/>
                </a:lnTo>
                <a:lnTo>
                  <a:pt x="796953" y="31849"/>
                </a:lnTo>
                <a:lnTo>
                  <a:pt x="797023" y="31650"/>
                </a:lnTo>
                <a:lnTo>
                  <a:pt x="800760" y="30063"/>
                </a:lnTo>
                <a:lnTo>
                  <a:pt x="801752" y="29864"/>
                </a:lnTo>
                <a:lnTo>
                  <a:pt x="802993" y="29765"/>
                </a:lnTo>
                <a:lnTo>
                  <a:pt x="805969" y="29765"/>
                </a:lnTo>
                <a:lnTo>
                  <a:pt x="807160" y="29864"/>
                </a:lnTo>
                <a:lnTo>
                  <a:pt x="808053" y="30063"/>
                </a:lnTo>
                <a:lnTo>
                  <a:pt x="809045" y="30162"/>
                </a:lnTo>
                <a:lnTo>
                  <a:pt x="809789" y="30311"/>
                </a:lnTo>
                <a:lnTo>
                  <a:pt x="810285" y="30509"/>
                </a:lnTo>
                <a:lnTo>
                  <a:pt x="810881" y="30708"/>
                </a:lnTo>
                <a:lnTo>
                  <a:pt x="811277" y="31005"/>
                </a:lnTo>
                <a:lnTo>
                  <a:pt x="811476" y="31402"/>
                </a:lnTo>
                <a:lnTo>
                  <a:pt x="811774" y="31700"/>
                </a:lnTo>
                <a:lnTo>
                  <a:pt x="811829" y="31849"/>
                </a:lnTo>
                <a:lnTo>
                  <a:pt x="811922" y="40332"/>
                </a:lnTo>
                <a:lnTo>
                  <a:pt x="836894" y="40332"/>
                </a:lnTo>
                <a:lnTo>
                  <a:pt x="836876" y="41473"/>
                </a:lnTo>
                <a:lnTo>
                  <a:pt x="836678" y="43557"/>
                </a:lnTo>
                <a:lnTo>
                  <a:pt x="836529" y="44350"/>
                </a:lnTo>
                <a:lnTo>
                  <a:pt x="836280" y="45094"/>
                </a:lnTo>
                <a:lnTo>
                  <a:pt x="826408" y="45094"/>
                </a:lnTo>
                <a:lnTo>
                  <a:pt x="825416" y="45293"/>
                </a:lnTo>
                <a:lnTo>
                  <a:pt x="814453" y="55959"/>
                </a:lnTo>
                <a:lnTo>
                  <a:pt x="814453" y="95299"/>
                </a:lnTo>
                <a:lnTo>
                  <a:pt x="814304" y="95746"/>
                </a:lnTo>
                <a:lnTo>
                  <a:pt x="814006" y="96142"/>
                </a:lnTo>
                <a:lnTo>
                  <a:pt x="813807" y="96440"/>
                </a:lnTo>
                <a:lnTo>
                  <a:pt x="813361" y="96688"/>
                </a:lnTo>
                <a:lnTo>
                  <a:pt x="811972" y="97085"/>
                </a:lnTo>
                <a:lnTo>
                  <a:pt x="811029" y="97234"/>
                </a:lnTo>
                <a:lnTo>
                  <a:pt x="809839" y="97333"/>
                </a:lnTo>
                <a:lnTo>
                  <a:pt x="808747" y="97532"/>
                </a:lnTo>
                <a:lnTo>
                  <a:pt x="807358" y="97631"/>
                </a:lnTo>
                <a:close/>
              </a:path>
              <a:path w="836929" h="122554">
                <a:moveTo>
                  <a:pt x="834892" y="46583"/>
                </a:moveTo>
                <a:lnTo>
                  <a:pt x="833701" y="46533"/>
                </a:lnTo>
                <a:lnTo>
                  <a:pt x="833205" y="46434"/>
                </a:lnTo>
                <a:lnTo>
                  <a:pt x="832163" y="46037"/>
                </a:lnTo>
                <a:lnTo>
                  <a:pt x="830972" y="45640"/>
                </a:lnTo>
                <a:lnTo>
                  <a:pt x="830327" y="45491"/>
                </a:lnTo>
                <a:lnTo>
                  <a:pt x="829633" y="45392"/>
                </a:lnTo>
                <a:lnTo>
                  <a:pt x="828938" y="45194"/>
                </a:lnTo>
                <a:lnTo>
                  <a:pt x="828194" y="45094"/>
                </a:lnTo>
                <a:lnTo>
                  <a:pt x="836280" y="45094"/>
                </a:lnTo>
                <a:lnTo>
                  <a:pt x="836132" y="45541"/>
                </a:lnTo>
                <a:lnTo>
                  <a:pt x="835884" y="45987"/>
                </a:lnTo>
                <a:lnTo>
                  <a:pt x="835586" y="46285"/>
                </a:lnTo>
                <a:lnTo>
                  <a:pt x="835288" y="46483"/>
                </a:lnTo>
                <a:lnTo>
                  <a:pt x="834892" y="46583"/>
                </a:lnTo>
                <a:close/>
              </a:path>
            </a:pathLst>
          </a:custGeom>
          <a:solidFill>
            <a:srgbClr val="980000"/>
          </a:solidFill>
        </p:spPr>
        <p:txBody>
          <a:bodyPr wrap="square" lIns="0" tIns="0" rIns="0" bIns="0" rtlCol="0"/>
          <a:lstStyle/>
          <a:p>
            <a:endParaRPr/>
          </a:p>
        </p:txBody>
      </p:sp>
      <p:sp>
        <p:nvSpPr>
          <p:cNvPr id="58" name="object 58"/>
          <p:cNvSpPr/>
          <p:nvPr/>
        </p:nvSpPr>
        <p:spPr>
          <a:xfrm>
            <a:off x="2275678" y="3578399"/>
            <a:ext cx="648970" cy="102870"/>
          </a:xfrm>
          <a:custGeom>
            <a:avLst/>
            <a:gdLst/>
            <a:ahLst/>
            <a:cxnLst/>
            <a:rect l="l" t="t" r="r" b="b"/>
            <a:pathLst>
              <a:path w="64896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896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896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896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896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896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896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896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896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896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896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896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896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896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896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896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896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896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896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896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896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896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896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896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896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896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8969" h="102870">
                <a:moveTo>
                  <a:pt x="591790" y="32990"/>
                </a:moveTo>
                <a:lnTo>
                  <a:pt x="589657" y="22919"/>
                </a:lnTo>
                <a:lnTo>
                  <a:pt x="589756" y="22125"/>
                </a:lnTo>
                <a:lnTo>
                  <a:pt x="589905" y="21480"/>
                </a:lnTo>
                <a:lnTo>
                  <a:pt x="590103" y="20984"/>
                </a:lnTo>
                <a:lnTo>
                  <a:pt x="590301" y="20389"/>
                </a:lnTo>
                <a:lnTo>
                  <a:pt x="613915" y="4613"/>
                </a:lnTo>
                <a:lnTo>
                  <a:pt x="614312" y="4415"/>
                </a:lnTo>
                <a:lnTo>
                  <a:pt x="614808" y="4316"/>
                </a:lnTo>
                <a:lnTo>
                  <a:pt x="615404" y="4316"/>
                </a:lnTo>
                <a:lnTo>
                  <a:pt x="615999" y="4216"/>
                </a:lnTo>
                <a:lnTo>
                  <a:pt x="617785" y="4167"/>
                </a:lnTo>
                <a:lnTo>
                  <a:pt x="618777" y="4067"/>
                </a:lnTo>
                <a:lnTo>
                  <a:pt x="624929" y="4067"/>
                </a:lnTo>
                <a:lnTo>
                  <a:pt x="627310" y="4266"/>
                </a:lnTo>
                <a:lnTo>
                  <a:pt x="628203" y="4415"/>
                </a:lnTo>
                <a:lnTo>
                  <a:pt x="628798" y="4613"/>
                </a:lnTo>
                <a:lnTo>
                  <a:pt x="629394" y="4712"/>
                </a:lnTo>
                <a:lnTo>
                  <a:pt x="629790" y="4911"/>
                </a:lnTo>
                <a:lnTo>
                  <a:pt x="630187" y="5506"/>
                </a:lnTo>
                <a:lnTo>
                  <a:pt x="630287" y="5903"/>
                </a:lnTo>
                <a:lnTo>
                  <a:pt x="630287" y="23217"/>
                </a:lnTo>
                <a:lnTo>
                  <a:pt x="610790" y="23217"/>
                </a:lnTo>
                <a:lnTo>
                  <a:pt x="595312" y="31849"/>
                </a:lnTo>
                <a:lnTo>
                  <a:pt x="594121" y="32345"/>
                </a:lnTo>
                <a:lnTo>
                  <a:pt x="593179" y="32692"/>
                </a:lnTo>
                <a:lnTo>
                  <a:pt x="592484" y="32891"/>
                </a:lnTo>
                <a:lnTo>
                  <a:pt x="591790" y="32990"/>
                </a:lnTo>
                <a:close/>
              </a:path>
              <a:path w="648969" h="102870">
                <a:moveTo>
                  <a:pt x="630287" y="85873"/>
                </a:moveTo>
                <a:lnTo>
                  <a:pt x="610790" y="85873"/>
                </a:lnTo>
                <a:lnTo>
                  <a:pt x="610790" y="23217"/>
                </a:lnTo>
                <a:lnTo>
                  <a:pt x="630287" y="23217"/>
                </a:lnTo>
                <a:lnTo>
                  <a:pt x="630287" y="85873"/>
                </a:lnTo>
                <a:close/>
              </a:path>
              <a:path w="648969" h="102870">
                <a:moveTo>
                  <a:pt x="646410" y="101054"/>
                </a:moveTo>
                <a:lnTo>
                  <a:pt x="592385" y="101054"/>
                </a:lnTo>
                <a:lnTo>
                  <a:pt x="591988" y="100955"/>
                </a:lnTo>
                <a:lnTo>
                  <a:pt x="590004" y="96192"/>
                </a:lnTo>
                <a:lnTo>
                  <a:pt x="590004" y="90933"/>
                </a:lnTo>
                <a:lnTo>
                  <a:pt x="592385" y="85873"/>
                </a:lnTo>
                <a:lnTo>
                  <a:pt x="646410" y="85873"/>
                </a:lnTo>
                <a:lnTo>
                  <a:pt x="646807" y="86022"/>
                </a:lnTo>
                <a:lnTo>
                  <a:pt x="647104" y="86320"/>
                </a:lnTo>
                <a:lnTo>
                  <a:pt x="647501" y="86617"/>
                </a:lnTo>
                <a:lnTo>
                  <a:pt x="648890" y="95001"/>
                </a:lnTo>
                <a:lnTo>
                  <a:pt x="648791" y="96192"/>
                </a:lnTo>
                <a:lnTo>
                  <a:pt x="648592" y="97184"/>
                </a:lnTo>
                <a:lnTo>
                  <a:pt x="648493" y="98077"/>
                </a:lnTo>
                <a:lnTo>
                  <a:pt x="648295" y="98821"/>
                </a:lnTo>
                <a:lnTo>
                  <a:pt x="647997" y="99417"/>
                </a:lnTo>
                <a:lnTo>
                  <a:pt x="647799" y="100012"/>
                </a:lnTo>
                <a:lnTo>
                  <a:pt x="647501" y="100458"/>
                </a:lnTo>
                <a:lnTo>
                  <a:pt x="647104" y="100756"/>
                </a:lnTo>
                <a:lnTo>
                  <a:pt x="646807" y="100955"/>
                </a:lnTo>
                <a:lnTo>
                  <a:pt x="646410" y="101054"/>
                </a:lnTo>
                <a:close/>
              </a:path>
            </a:pathLst>
          </a:custGeom>
          <a:solidFill>
            <a:srgbClr val="FFFFFF"/>
          </a:solidFill>
        </p:spPr>
        <p:txBody>
          <a:bodyPr wrap="square" lIns="0" tIns="0" rIns="0" bIns="0" rtlCol="0"/>
          <a:lstStyle/>
          <a:p>
            <a:endParaRPr/>
          </a:p>
        </p:txBody>
      </p:sp>
      <p:sp>
        <p:nvSpPr>
          <p:cNvPr id="59" name="object 59"/>
          <p:cNvSpPr/>
          <p:nvPr/>
        </p:nvSpPr>
        <p:spPr>
          <a:xfrm>
            <a:off x="4013953" y="3578399"/>
            <a:ext cx="650240" cy="102870"/>
          </a:xfrm>
          <a:custGeom>
            <a:avLst/>
            <a:gdLst/>
            <a:ahLst/>
            <a:cxnLst/>
            <a:rect l="l" t="t" r="r" b="b"/>
            <a:pathLst>
              <a:path w="65023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023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023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023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023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023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023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023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023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023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023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023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023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023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023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023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023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023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023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023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023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023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023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023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023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023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0239" h="102870">
                <a:moveTo>
                  <a:pt x="590252" y="27979"/>
                </a:moveTo>
                <a:lnTo>
                  <a:pt x="589160" y="27979"/>
                </a:lnTo>
                <a:lnTo>
                  <a:pt x="588764" y="27830"/>
                </a:lnTo>
                <a:lnTo>
                  <a:pt x="587027" y="16867"/>
                </a:lnTo>
                <a:lnTo>
                  <a:pt x="587249" y="15130"/>
                </a:lnTo>
                <a:lnTo>
                  <a:pt x="612973" y="2976"/>
                </a:lnTo>
                <a:lnTo>
                  <a:pt x="621109" y="2976"/>
                </a:lnTo>
                <a:lnTo>
                  <a:pt x="625475" y="3621"/>
                </a:lnTo>
                <a:lnTo>
                  <a:pt x="633015" y="6201"/>
                </a:lnTo>
                <a:lnTo>
                  <a:pt x="636141" y="7987"/>
                </a:lnTo>
                <a:lnTo>
                  <a:pt x="638621" y="10269"/>
                </a:lnTo>
                <a:lnTo>
                  <a:pt x="641101" y="12451"/>
                </a:lnTo>
                <a:lnTo>
                  <a:pt x="642937" y="15130"/>
                </a:lnTo>
                <a:lnTo>
                  <a:pt x="644128" y="18305"/>
                </a:lnTo>
                <a:lnTo>
                  <a:pt x="645049" y="20687"/>
                </a:lnTo>
                <a:lnTo>
                  <a:pt x="607367" y="20687"/>
                </a:lnTo>
                <a:lnTo>
                  <a:pt x="604738" y="21083"/>
                </a:lnTo>
                <a:lnTo>
                  <a:pt x="602456" y="21877"/>
                </a:lnTo>
                <a:lnTo>
                  <a:pt x="600273" y="22572"/>
                </a:lnTo>
                <a:lnTo>
                  <a:pt x="591095" y="27582"/>
                </a:lnTo>
                <a:lnTo>
                  <a:pt x="590252" y="27979"/>
                </a:lnTo>
                <a:close/>
              </a:path>
              <a:path w="650239" h="102870">
                <a:moveTo>
                  <a:pt x="647303" y="101054"/>
                </a:moveTo>
                <a:lnTo>
                  <a:pt x="590351" y="101054"/>
                </a:lnTo>
                <a:lnTo>
                  <a:pt x="589408" y="100955"/>
                </a:lnTo>
                <a:lnTo>
                  <a:pt x="585273" y="89445"/>
                </a:lnTo>
                <a:lnTo>
                  <a:pt x="585340" y="88701"/>
                </a:lnTo>
                <a:lnTo>
                  <a:pt x="585539" y="87510"/>
                </a:lnTo>
                <a:lnTo>
                  <a:pt x="585837" y="86469"/>
                </a:lnTo>
                <a:lnTo>
                  <a:pt x="586412" y="85129"/>
                </a:lnTo>
                <a:lnTo>
                  <a:pt x="586630" y="84583"/>
                </a:lnTo>
                <a:lnTo>
                  <a:pt x="610195" y="58588"/>
                </a:lnTo>
                <a:lnTo>
                  <a:pt x="612824" y="55463"/>
                </a:lnTo>
                <a:lnTo>
                  <a:pt x="614808" y="52685"/>
                </a:lnTo>
                <a:lnTo>
                  <a:pt x="616892" y="49807"/>
                </a:lnTo>
                <a:lnTo>
                  <a:pt x="618480" y="47178"/>
                </a:lnTo>
                <a:lnTo>
                  <a:pt x="619571" y="44797"/>
                </a:lnTo>
                <a:lnTo>
                  <a:pt x="620762" y="42416"/>
                </a:lnTo>
                <a:lnTo>
                  <a:pt x="621555" y="40233"/>
                </a:lnTo>
                <a:lnTo>
                  <a:pt x="621952" y="38248"/>
                </a:lnTo>
                <a:lnTo>
                  <a:pt x="622448" y="36264"/>
                </a:lnTo>
                <a:lnTo>
                  <a:pt x="622690" y="34428"/>
                </a:lnTo>
                <a:lnTo>
                  <a:pt x="622696" y="31005"/>
                </a:lnTo>
                <a:lnTo>
                  <a:pt x="622399" y="29467"/>
                </a:lnTo>
                <a:lnTo>
                  <a:pt x="621754" y="27830"/>
                </a:lnTo>
                <a:lnTo>
                  <a:pt x="621307" y="26491"/>
                </a:lnTo>
                <a:lnTo>
                  <a:pt x="620563" y="25201"/>
                </a:lnTo>
                <a:lnTo>
                  <a:pt x="618579" y="23018"/>
                </a:lnTo>
                <a:lnTo>
                  <a:pt x="617289" y="22175"/>
                </a:lnTo>
                <a:lnTo>
                  <a:pt x="615701" y="21580"/>
                </a:lnTo>
                <a:lnTo>
                  <a:pt x="614213" y="20984"/>
                </a:lnTo>
                <a:lnTo>
                  <a:pt x="612427" y="20687"/>
                </a:lnTo>
                <a:lnTo>
                  <a:pt x="645049" y="20687"/>
                </a:lnTo>
                <a:lnTo>
                  <a:pt x="645318" y="21381"/>
                </a:lnTo>
                <a:lnTo>
                  <a:pt x="645834" y="24258"/>
                </a:lnTo>
                <a:lnTo>
                  <a:pt x="645914" y="31353"/>
                </a:lnTo>
                <a:lnTo>
                  <a:pt x="645616" y="34428"/>
                </a:lnTo>
                <a:lnTo>
                  <a:pt x="625375" y="68014"/>
                </a:lnTo>
                <a:lnTo>
                  <a:pt x="619720" y="73669"/>
                </a:lnTo>
                <a:lnTo>
                  <a:pt x="608558" y="85129"/>
                </a:lnTo>
                <a:lnTo>
                  <a:pt x="647005" y="85129"/>
                </a:lnTo>
                <a:lnTo>
                  <a:pt x="647451" y="85278"/>
                </a:lnTo>
                <a:lnTo>
                  <a:pt x="648245" y="85873"/>
                </a:lnTo>
                <a:lnTo>
                  <a:pt x="648592" y="86369"/>
                </a:lnTo>
                <a:lnTo>
                  <a:pt x="648890" y="87064"/>
                </a:lnTo>
                <a:lnTo>
                  <a:pt x="649188" y="87659"/>
                </a:lnTo>
                <a:lnTo>
                  <a:pt x="649386" y="88453"/>
                </a:lnTo>
                <a:lnTo>
                  <a:pt x="649485" y="89445"/>
                </a:lnTo>
                <a:lnTo>
                  <a:pt x="649684" y="90437"/>
                </a:lnTo>
                <a:lnTo>
                  <a:pt x="649783" y="91628"/>
                </a:lnTo>
                <a:lnTo>
                  <a:pt x="649714" y="95944"/>
                </a:lnTo>
                <a:lnTo>
                  <a:pt x="649535" y="97730"/>
                </a:lnTo>
                <a:lnTo>
                  <a:pt x="649337" y="98573"/>
                </a:lnTo>
                <a:lnTo>
                  <a:pt x="649039" y="99268"/>
                </a:lnTo>
                <a:lnTo>
                  <a:pt x="648840" y="99863"/>
                </a:lnTo>
                <a:lnTo>
                  <a:pt x="648543" y="100310"/>
                </a:lnTo>
                <a:lnTo>
                  <a:pt x="647749" y="100905"/>
                </a:lnTo>
                <a:lnTo>
                  <a:pt x="647303" y="101054"/>
                </a:lnTo>
                <a:close/>
              </a:path>
            </a:pathLst>
          </a:custGeom>
          <a:solidFill>
            <a:srgbClr val="FFFFFF"/>
          </a:solidFill>
        </p:spPr>
        <p:txBody>
          <a:bodyPr wrap="square" lIns="0" tIns="0" rIns="0" bIns="0" rtlCol="0"/>
          <a:lstStyle/>
          <a:p>
            <a:endParaRPr/>
          </a:p>
        </p:txBody>
      </p:sp>
      <p:sp>
        <p:nvSpPr>
          <p:cNvPr id="60" name="object 60"/>
          <p:cNvSpPr/>
          <p:nvPr/>
        </p:nvSpPr>
        <p:spPr>
          <a:xfrm>
            <a:off x="5752228" y="3578399"/>
            <a:ext cx="649605" cy="102870"/>
          </a:xfrm>
          <a:custGeom>
            <a:avLst/>
            <a:gdLst/>
            <a:ahLst/>
            <a:cxnLst/>
            <a:rect l="l" t="t" r="r" b="b"/>
            <a:pathLst>
              <a:path w="649604"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49604"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49604"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49604"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49604"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49604"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49604"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49604"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49604"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49604"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49604"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49604"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49604"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49604"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49604"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49604"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49604"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49604"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49604"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49604"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49604"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49604"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49604"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49604"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49604"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49604"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49604" h="102870">
                <a:moveTo>
                  <a:pt x="590103" y="26044"/>
                </a:moveTo>
                <a:lnTo>
                  <a:pt x="589111" y="26044"/>
                </a:lnTo>
                <a:lnTo>
                  <a:pt x="588764" y="25945"/>
                </a:lnTo>
                <a:lnTo>
                  <a:pt x="587126" y="15924"/>
                </a:lnTo>
                <a:lnTo>
                  <a:pt x="587226" y="15031"/>
                </a:lnTo>
                <a:lnTo>
                  <a:pt x="589210" y="11162"/>
                </a:lnTo>
                <a:lnTo>
                  <a:pt x="589706" y="10666"/>
                </a:lnTo>
                <a:lnTo>
                  <a:pt x="590698" y="9971"/>
                </a:lnTo>
                <a:lnTo>
                  <a:pt x="592187" y="9078"/>
                </a:lnTo>
                <a:lnTo>
                  <a:pt x="593774" y="8086"/>
                </a:lnTo>
                <a:lnTo>
                  <a:pt x="606028" y="4018"/>
                </a:lnTo>
                <a:lnTo>
                  <a:pt x="609103" y="3323"/>
                </a:lnTo>
                <a:lnTo>
                  <a:pt x="612427" y="2976"/>
                </a:lnTo>
                <a:lnTo>
                  <a:pt x="620662" y="2976"/>
                </a:lnTo>
                <a:lnTo>
                  <a:pt x="624780" y="3522"/>
                </a:lnTo>
                <a:lnTo>
                  <a:pt x="632023" y="5705"/>
                </a:lnTo>
                <a:lnTo>
                  <a:pt x="635049" y="7292"/>
                </a:lnTo>
                <a:lnTo>
                  <a:pt x="637430" y="9376"/>
                </a:lnTo>
                <a:lnTo>
                  <a:pt x="639911" y="11459"/>
                </a:lnTo>
                <a:lnTo>
                  <a:pt x="641796" y="13989"/>
                </a:lnTo>
                <a:lnTo>
                  <a:pt x="643795" y="18603"/>
                </a:lnTo>
                <a:lnTo>
                  <a:pt x="607764" y="18603"/>
                </a:lnTo>
                <a:lnTo>
                  <a:pt x="605333" y="19000"/>
                </a:lnTo>
                <a:lnTo>
                  <a:pt x="603051" y="19794"/>
                </a:lnTo>
                <a:lnTo>
                  <a:pt x="600769" y="20488"/>
                </a:lnTo>
                <a:lnTo>
                  <a:pt x="598735" y="21332"/>
                </a:lnTo>
                <a:lnTo>
                  <a:pt x="596949" y="22324"/>
                </a:lnTo>
                <a:lnTo>
                  <a:pt x="595163" y="23217"/>
                </a:lnTo>
                <a:lnTo>
                  <a:pt x="593625" y="24060"/>
                </a:lnTo>
                <a:lnTo>
                  <a:pt x="591046" y="25648"/>
                </a:lnTo>
                <a:lnTo>
                  <a:pt x="590103" y="26044"/>
                </a:lnTo>
                <a:close/>
              </a:path>
              <a:path w="649604" h="102870">
                <a:moveTo>
                  <a:pt x="645857" y="87064"/>
                </a:moveTo>
                <a:lnTo>
                  <a:pt x="612576" y="87064"/>
                </a:lnTo>
                <a:lnTo>
                  <a:pt x="614957" y="86766"/>
                </a:lnTo>
                <a:lnTo>
                  <a:pt x="617041" y="86171"/>
                </a:lnTo>
                <a:lnTo>
                  <a:pt x="626715" y="75654"/>
                </a:lnTo>
                <a:lnTo>
                  <a:pt x="626715" y="71387"/>
                </a:lnTo>
                <a:lnTo>
                  <a:pt x="626268" y="69353"/>
                </a:lnTo>
                <a:lnTo>
                  <a:pt x="625375" y="67567"/>
                </a:lnTo>
                <a:lnTo>
                  <a:pt x="624581" y="65782"/>
                </a:lnTo>
                <a:lnTo>
                  <a:pt x="623292" y="64293"/>
                </a:lnTo>
                <a:lnTo>
                  <a:pt x="621506" y="63103"/>
                </a:lnTo>
                <a:lnTo>
                  <a:pt x="619819" y="61813"/>
                </a:lnTo>
                <a:lnTo>
                  <a:pt x="617686" y="60821"/>
                </a:lnTo>
                <a:lnTo>
                  <a:pt x="612526" y="59432"/>
                </a:lnTo>
                <a:lnTo>
                  <a:pt x="609451" y="59084"/>
                </a:lnTo>
                <a:lnTo>
                  <a:pt x="596949" y="59084"/>
                </a:lnTo>
                <a:lnTo>
                  <a:pt x="596403" y="58985"/>
                </a:lnTo>
                <a:lnTo>
                  <a:pt x="594083" y="48567"/>
                </a:lnTo>
                <a:lnTo>
                  <a:pt x="594121" y="48220"/>
                </a:lnTo>
                <a:lnTo>
                  <a:pt x="596800" y="44648"/>
                </a:lnTo>
                <a:lnTo>
                  <a:pt x="608607" y="44648"/>
                </a:lnTo>
                <a:lnTo>
                  <a:pt x="611137" y="44350"/>
                </a:lnTo>
                <a:lnTo>
                  <a:pt x="623738" y="28823"/>
                </a:lnTo>
                <a:lnTo>
                  <a:pt x="623440" y="27285"/>
                </a:lnTo>
                <a:lnTo>
                  <a:pt x="622845" y="25896"/>
                </a:lnTo>
                <a:lnTo>
                  <a:pt x="622349" y="24407"/>
                </a:lnTo>
                <a:lnTo>
                  <a:pt x="612626" y="18603"/>
                </a:lnTo>
                <a:lnTo>
                  <a:pt x="643795" y="18603"/>
                </a:lnTo>
                <a:lnTo>
                  <a:pt x="644311" y="19794"/>
                </a:lnTo>
                <a:lnTo>
                  <a:pt x="644404" y="20091"/>
                </a:lnTo>
                <a:lnTo>
                  <a:pt x="644983" y="23117"/>
                </a:lnTo>
                <a:lnTo>
                  <a:pt x="645021" y="30063"/>
                </a:lnTo>
                <a:lnTo>
                  <a:pt x="644624" y="32841"/>
                </a:lnTo>
                <a:lnTo>
                  <a:pt x="643830" y="35421"/>
                </a:lnTo>
                <a:lnTo>
                  <a:pt x="643135" y="37901"/>
                </a:lnTo>
                <a:lnTo>
                  <a:pt x="642044" y="40133"/>
                </a:lnTo>
                <a:lnTo>
                  <a:pt x="640556" y="42118"/>
                </a:lnTo>
                <a:lnTo>
                  <a:pt x="639167" y="44102"/>
                </a:lnTo>
                <a:lnTo>
                  <a:pt x="637381" y="45789"/>
                </a:lnTo>
                <a:lnTo>
                  <a:pt x="633015" y="48567"/>
                </a:lnTo>
                <a:lnTo>
                  <a:pt x="630535" y="49609"/>
                </a:lnTo>
                <a:lnTo>
                  <a:pt x="627757" y="50303"/>
                </a:lnTo>
                <a:lnTo>
                  <a:pt x="627757" y="50452"/>
                </a:lnTo>
                <a:lnTo>
                  <a:pt x="631130" y="50849"/>
                </a:lnTo>
                <a:lnTo>
                  <a:pt x="634156" y="51742"/>
                </a:lnTo>
                <a:lnTo>
                  <a:pt x="636835" y="53131"/>
                </a:lnTo>
                <a:lnTo>
                  <a:pt x="639514" y="54421"/>
                </a:lnTo>
                <a:lnTo>
                  <a:pt x="641746" y="56058"/>
                </a:lnTo>
                <a:lnTo>
                  <a:pt x="643532" y="58042"/>
                </a:lnTo>
                <a:lnTo>
                  <a:pt x="645417" y="60027"/>
                </a:lnTo>
                <a:lnTo>
                  <a:pt x="646856" y="62259"/>
                </a:lnTo>
                <a:lnTo>
                  <a:pt x="648840" y="67220"/>
                </a:lnTo>
                <a:lnTo>
                  <a:pt x="649337" y="69899"/>
                </a:lnTo>
                <a:lnTo>
                  <a:pt x="649337" y="77638"/>
                </a:lnTo>
                <a:lnTo>
                  <a:pt x="648394" y="81954"/>
                </a:lnTo>
                <a:lnTo>
                  <a:pt x="646509" y="85725"/>
                </a:lnTo>
                <a:lnTo>
                  <a:pt x="645857" y="87064"/>
                </a:lnTo>
                <a:close/>
              </a:path>
              <a:path w="649604" h="102870">
                <a:moveTo>
                  <a:pt x="617636" y="102840"/>
                </a:moveTo>
                <a:lnTo>
                  <a:pt x="609004" y="102840"/>
                </a:lnTo>
                <a:lnTo>
                  <a:pt x="605928" y="102592"/>
                </a:lnTo>
                <a:lnTo>
                  <a:pt x="585055" y="84583"/>
                </a:lnTo>
                <a:lnTo>
                  <a:pt x="585241" y="83046"/>
                </a:lnTo>
                <a:lnTo>
                  <a:pt x="586035" y="81260"/>
                </a:lnTo>
                <a:lnTo>
                  <a:pt x="586630" y="80813"/>
                </a:lnTo>
                <a:lnTo>
                  <a:pt x="587920" y="80813"/>
                </a:lnTo>
                <a:lnTo>
                  <a:pt x="588764" y="81160"/>
                </a:lnTo>
                <a:lnTo>
                  <a:pt x="589954" y="81855"/>
                </a:lnTo>
                <a:lnTo>
                  <a:pt x="591145" y="82450"/>
                </a:lnTo>
                <a:lnTo>
                  <a:pt x="606623" y="87064"/>
                </a:lnTo>
                <a:lnTo>
                  <a:pt x="645857" y="87064"/>
                </a:lnTo>
                <a:lnTo>
                  <a:pt x="644723" y="89396"/>
                </a:lnTo>
                <a:lnTo>
                  <a:pt x="622597" y="102195"/>
                </a:lnTo>
                <a:lnTo>
                  <a:pt x="617636" y="102840"/>
                </a:lnTo>
                <a:close/>
              </a:path>
            </a:pathLst>
          </a:custGeom>
          <a:solidFill>
            <a:srgbClr val="FFFFFF"/>
          </a:solidFill>
        </p:spPr>
        <p:txBody>
          <a:bodyPr wrap="square" lIns="0" tIns="0" rIns="0" bIns="0" rtlCol="0"/>
          <a:lstStyle/>
          <a:p>
            <a:endParaRPr/>
          </a:p>
        </p:txBody>
      </p:sp>
      <p:sp>
        <p:nvSpPr>
          <p:cNvPr id="61" name="object 61"/>
          <p:cNvSpPr/>
          <p:nvPr/>
        </p:nvSpPr>
        <p:spPr>
          <a:xfrm>
            <a:off x="7490503" y="3578399"/>
            <a:ext cx="652780" cy="102870"/>
          </a:xfrm>
          <a:custGeom>
            <a:avLst/>
            <a:gdLst/>
            <a:ahLst/>
            <a:cxnLst/>
            <a:rect l="l" t="t" r="r" b="b"/>
            <a:pathLst>
              <a:path w="652779" h="102870">
                <a:moveTo>
                  <a:pt x="11658" y="101500"/>
                </a:moveTo>
                <a:lnTo>
                  <a:pt x="7788" y="101500"/>
                </a:lnTo>
                <a:lnTo>
                  <a:pt x="6201" y="101401"/>
                </a:lnTo>
                <a:lnTo>
                  <a:pt x="4911" y="101203"/>
                </a:lnTo>
                <a:lnTo>
                  <a:pt x="3720" y="101103"/>
                </a:lnTo>
                <a:lnTo>
                  <a:pt x="0" y="98871"/>
                </a:lnTo>
                <a:lnTo>
                  <a:pt x="0" y="9376"/>
                </a:lnTo>
                <a:lnTo>
                  <a:pt x="595" y="7639"/>
                </a:lnTo>
                <a:lnTo>
                  <a:pt x="1785" y="6548"/>
                </a:lnTo>
                <a:lnTo>
                  <a:pt x="2976" y="5357"/>
                </a:lnTo>
                <a:lnTo>
                  <a:pt x="4564" y="4762"/>
                </a:lnTo>
                <a:lnTo>
                  <a:pt x="31601" y="4762"/>
                </a:lnTo>
                <a:lnTo>
                  <a:pt x="33734" y="4861"/>
                </a:lnTo>
                <a:lnTo>
                  <a:pt x="35718" y="5060"/>
                </a:lnTo>
                <a:lnTo>
                  <a:pt x="37802" y="5159"/>
                </a:lnTo>
                <a:lnTo>
                  <a:pt x="40282" y="5506"/>
                </a:lnTo>
                <a:lnTo>
                  <a:pt x="46037" y="6697"/>
                </a:lnTo>
                <a:lnTo>
                  <a:pt x="48964" y="7788"/>
                </a:lnTo>
                <a:lnTo>
                  <a:pt x="51941" y="9376"/>
                </a:lnTo>
                <a:lnTo>
                  <a:pt x="54917" y="10864"/>
                </a:lnTo>
                <a:lnTo>
                  <a:pt x="57447" y="12799"/>
                </a:lnTo>
                <a:lnTo>
                  <a:pt x="59531" y="15180"/>
                </a:lnTo>
                <a:lnTo>
                  <a:pt x="61614" y="17462"/>
                </a:lnTo>
                <a:lnTo>
                  <a:pt x="62971" y="19794"/>
                </a:lnTo>
                <a:lnTo>
                  <a:pt x="19496" y="19794"/>
                </a:lnTo>
                <a:lnTo>
                  <a:pt x="19496" y="52536"/>
                </a:lnTo>
                <a:lnTo>
                  <a:pt x="61714" y="52536"/>
                </a:lnTo>
                <a:lnTo>
                  <a:pt x="59233" y="56058"/>
                </a:lnTo>
                <a:lnTo>
                  <a:pt x="52784" y="61714"/>
                </a:lnTo>
                <a:lnTo>
                  <a:pt x="48815" y="63847"/>
                </a:lnTo>
                <a:lnTo>
                  <a:pt x="39389" y="66823"/>
                </a:lnTo>
                <a:lnTo>
                  <a:pt x="33883" y="67567"/>
                </a:lnTo>
                <a:lnTo>
                  <a:pt x="19496" y="67567"/>
                </a:lnTo>
                <a:lnTo>
                  <a:pt x="19496" y="98871"/>
                </a:lnTo>
                <a:lnTo>
                  <a:pt x="14436" y="101203"/>
                </a:lnTo>
                <a:lnTo>
                  <a:pt x="13245" y="101401"/>
                </a:lnTo>
                <a:lnTo>
                  <a:pt x="11658" y="101500"/>
                </a:lnTo>
                <a:close/>
              </a:path>
              <a:path w="652779" h="102870">
                <a:moveTo>
                  <a:pt x="61714" y="52536"/>
                </a:moveTo>
                <a:lnTo>
                  <a:pt x="31452" y="52536"/>
                </a:lnTo>
                <a:lnTo>
                  <a:pt x="34081" y="52139"/>
                </a:lnTo>
                <a:lnTo>
                  <a:pt x="36165" y="51345"/>
                </a:lnTo>
                <a:lnTo>
                  <a:pt x="45392" y="37901"/>
                </a:lnTo>
                <a:lnTo>
                  <a:pt x="45392" y="32047"/>
                </a:lnTo>
                <a:lnTo>
                  <a:pt x="44797" y="29269"/>
                </a:lnTo>
                <a:lnTo>
                  <a:pt x="42416" y="24903"/>
                </a:lnTo>
                <a:lnTo>
                  <a:pt x="40927" y="23316"/>
                </a:lnTo>
                <a:lnTo>
                  <a:pt x="39141" y="22324"/>
                </a:lnTo>
                <a:lnTo>
                  <a:pt x="37455" y="21232"/>
                </a:lnTo>
                <a:lnTo>
                  <a:pt x="35669" y="20538"/>
                </a:lnTo>
                <a:lnTo>
                  <a:pt x="31898" y="19942"/>
                </a:lnTo>
                <a:lnTo>
                  <a:pt x="29914" y="19794"/>
                </a:lnTo>
                <a:lnTo>
                  <a:pt x="62971" y="19794"/>
                </a:lnTo>
                <a:lnTo>
                  <a:pt x="63202" y="20191"/>
                </a:lnTo>
                <a:lnTo>
                  <a:pt x="65385" y="26541"/>
                </a:lnTo>
                <a:lnTo>
                  <a:pt x="65930" y="30063"/>
                </a:lnTo>
                <a:lnTo>
                  <a:pt x="65930" y="39389"/>
                </a:lnTo>
                <a:lnTo>
                  <a:pt x="65087" y="44201"/>
                </a:lnTo>
                <a:lnTo>
                  <a:pt x="61714" y="52536"/>
                </a:lnTo>
                <a:close/>
              </a:path>
              <a:path w="652779" h="102870">
                <a:moveTo>
                  <a:pt x="83691" y="48815"/>
                </a:moveTo>
                <a:lnTo>
                  <a:pt x="82301" y="48815"/>
                </a:lnTo>
                <a:lnTo>
                  <a:pt x="81805" y="48666"/>
                </a:lnTo>
                <a:lnTo>
                  <a:pt x="79544" y="38893"/>
                </a:lnTo>
                <a:lnTo>
                  <a:pt x="79573" y="38546"/>
                </a:lnTo>
                <a:lnTo>
                  <a:pt x="79771" y="37653"/>
                </a:lnTo>
                <a:lnTo>
                  <a:pt x="80069" y="36760"/>
                </a:lnTo>
                <a:lnTo>
                  <a:pt x="80565" y="35966"/>
                </a:lnTo>
                <a:lnTo>
                  <a:pt x="81260" y="35272"/>
                </a:lnTo>
                <a:lnTo>
                  <a:pt x="81954" y="34478"/>
                </a:lnTo>
                <a:lnTo>
                  <a:pt x="83145" y="33684"/>
                </a:lnTo>
                <a:lnTo>
                  <a:pt x="84832" y="32891"/>
                </a:lnTo>
                <a:lnTo>
                  <a:pt x="86617" y="31998"/>
                </a:lnTo>
                <a:lnTo>
                  <a:pt x="88651" y="31204"/>
                </a:lnTo>
                <a:lnTo>
                  <a:pt x="90933" y="30509"/>
                </a:lnTo>
                <a:lnTo>
                  <a:pt x="93315" y="29716"/>
                </a:lnTo>
                <a:lnTo>
                  <a:pt x="95894" y="29071"/>
                </a:lnTo>
                <a:lnTo>
                  <a:pt x="101451" y="28078"/>
                </a:lnTo>
                <a:lnTo>
                  <a:pt x="104278" y="27830"/>
                </a:lnTo>
                <a:lnTo>
                  <a:pt x="112414" y="27830"/>
                </a:lnTo>
                <a:lnTo>
                  <a:pt x="116879" y="28376"/>
                </a:lnTo>
                <a:lnTo>
                  <a:pt x="120550" y="29467"/>
                </a:lnTo>
                <a:lnTo>
                  <a:pt x="124221" y="30460"/>
                </a:lnTo>
                <a:lnTo>
                  <a:pt x="127248" y="31998"/>
                </a:lnTo>
                <a:lnTo>
                  <a:pt x="132010" y="36165"/>
                </a:lnTo>
                <a:lnTo>
                  <a:pt x="133746" y="38893"/>
                </a:lnTo>
                <a:lnTo>
                  <a:pt x="134790" y="42118"/>
                </a:lnTo>
                <a:lnTo>
                  <a:pt x="102443" y="42118"/>
                </a:lnTo>
                <a:lnTo>
                  <a:pt x="99665" y="42465"/>
                </a:lnTo>
                <a:lnTo>
                  <a:pt x="94704" y="43854"/>
                </a:lnTo>
                <a:lnTo>
                  <a:pt x="92521" y="44648"/>
                </a:lnTo>
                <a:lnTo>
                  <a:pt x="90636" y="45541"/>
                </a:lnTo>
                <a:lnTo>
                  <a:pt x="88751" y="46335"/>
                </a:lnTo>
                <a:lnTo>
                  <a:pt x="87163" y="47079"/>
                </a:lnTo>
                <a:lnTo>
                  <a:pt x="85873" y="47773"/>
                </a:lnTo>
                <a:lnTo>
                  <a:pt x="84683" y="48468"/>
                </a:lnTo>
                <a:lnTo>
                  <a:pt x="83691" y="48815"/>
                </a:lnTo>
                <a:close/>
              </a:path>
              <a:path w="652779" h="102870">
                <a:moveTo>
                  <a:pt x="104278" y="102840"/>
                </a:moveTo>
                <a:lnTo>
                  <a:pt x="96539" y="102840"/>
                </a:lnTo>
                <a:lnTo>
                  <a:pt x="93315" y="102344"/>
                </a:lnTo>
                <a:lnTo>
                  <a:pt x="90338" y="101351"/>
                </a:lnTo>
                <a:lnTo>
                  <a:pt x="87362" y="100458"/>
                </a:lnTo>
                <a:lnTo>
                  <a:pt x="75902" y="84683"/>
                </a:lnTo>
                <a:lnTo>
                  <a:pt x="75902" y="77241"/>
                </a:lnTo>
                <a:lnTo>
                  <a:pt x="76646" y="73917"/>
                </a:lnTo>
                <a:lnTo>
                  <a:pt x="78211" y="70991"/>
                </a:lnTo>
                <a:lnTo>
                  <a:pt x="79623" y="68262"/>
                </a:lnTo>
                <a:lnTo>
                  <a:pt x="105767" y="58489"/>
                </a:lnTo>
                <a:lnTo>
                  <a:pt x="118169" y="58489"/>
                </a:lnTo>
                <a:lnTo>
                  <a:pt x="118169" y="52387"/>
                </a:lnTo>
                <a:lnTo>
                  <a:pt x="117921" y="50601"/>
                </a:lnTo>
                <a:lnTo>
                  <a:pt x="117425" y="49113"/>
                </a:lnTo>
                <a:lnTo>
                  <a:pt x="117090" y="47773"/>
                </a:lnTo>
                <a:lnTo>
                  <a:pt x="117001" y="47476"/>
                </a:lnTo>
                <a:lnTo>
                  <a:pt x="116333" y="46235"/>
                </a:lnTo>
                <a:lnTo>
                  <a:pt x="115341" y="45243"/>
                </a:lnTo>
                <a:lnTo>
                  <a:pt x="114448" y="44152"/>
                </a:lnTo>
                <a:lnTo>
                  <a:pt x="113158" y="43358"/>
                </a:lnTo>
                <a:lnTo>
                  <a:pt x="111472" y="42862"/>
                </a:lnTo>
                <a:lnTo>
                  <a:pt x="109884" y="42366"/>
                </a:lnTo>
                <a:lnTo>
                  <a:pt x="107900" y="42118"/>
                </a:lnTo>
                <a:lnTo>
                  <a:pt x="134790" y="42118"/>
                </a:lnTo>
                <a:lnTo>
                  <a:pt x="135929" y="45541"/>
                </a:lnTo>
                <a:lnTo>
                  <a:pt x="136427" y="49113"/>
                </a:lnTo>
                <a:lnTo>
                  <a:pt x="136475" y="70246"/>
                </a:lnTo>
                <a:lnTo>
                  <a:pt x="107949" y="70246"/>
                </a:lnTo>
                <a:lnTo>
                  <a:pt x="105320" y="70494"/>
                </a:lnTo>
                <a:lnTo>
                  <a:pt x="103137" y="70991"/>
                </a:lnTo>
                <a:lnTo>
                  <a:pt x="101054" y="71387"/>
                </a:lnTo>
                <a:lnTo>
                  <a:pt x="99317" y="72032"/>
                </a:lnTo>
                <a:lnTo>
                  <a:pt x="94208" y="78928"/>
                </a:lnTo>
                <a:lnTo>
                  <a:pt x="94208" y="83294"/>
                </a:lnTo>
                <a:lnTo>
                  <a:pt x="95051" y="85476"/>
                </a:lnTo>
                <a:lnTo>
                  <a:pt x="96738" y="87064"/>
                </a:lnTo>
                <a:lnTo>
                  <a:pt x="98524" y="88651"/>
                </a:lnTo>
                <a:lnTo>
                  <a:pt x="101004" y="89445"/>
                </a:lnTo>
                <a:lnTo>
                  <a:pt x="136475" y="89445"/>
                </a:lnTo>
                <a:lnTo>
                  <a:pt x="136475" y="93464"/>
                </a:lnTo>
                <a:lnTo>
                  <a:pt x="120997" y="93464"/>
                </a:lnTo>
                <a:lnTo>
                  <a:pt x="118318" y="96341"/>
                </a:lnTo>
                <a:lnTo>
                  <a:pt x="115192" y="98623"/>
                </a:lnTo>
                <a:lnTo>
                  <a:pt x="111621" y="100310"/>
                </a:lnTo>
                <a:lnTo>
                  <a:pt x="108148" y="101996"/>
                </a:lnTo>
                <a:lnTo>
                  <a:pt x="104278" y="102840"/>
                </a:lnTo>
                <a:close/>
              </a:path>
              <a:path w="652779" h="102870">
                <a:moveTo>
                  <a:pt x="136475" y="89445"/>
                </a:moveTo>
                <a:lnTo>
                  <a:pt x="106759" y="89445"/>
                </a:lnTo>
                <a:lnTo>
                  <a:pt x="109140" y="88800"/>
                </a:lnTo>
                <a:lnTo>
                  <a:pt x="111323" y="87510"/>
                </a:lnTo>
                <a:lnTo>
                  <a:pt x="113605" y="86121"/>
                </a:lnTo>
                <a:lnTo>
                  <a:pt x="115887" y="84137"/>
                </a:lnTo>
                <a:lnTo>
                  <a:pt x="118169" y="81557"/>
                </a:lnTo>
                <a:lnTo>
                  <a:pt x="118169" y="70246"/>
                </a:lnTo>
                <a:lnTo>
                  <a:pt x="136475" y="70246"/>
                </a:lnTo>
                <a:lnTo>
                  <a:pt x="136475" y="89445"/>
                </a:lnTo>
                <a:close/>
              </a:path>
              <a:path w="652779" h="102870">
                <a:moveTo>
                  <a:pt x="130819" y="101500"/>
                </a:moveTo>
                <a:lnTo>
                  <a:pt x="126454" y="101500"/>
                </a:lnTo>
                <a:lnTo>
                  <a:pt x="124817" y="101401"/>
                </a:lnTo>
                <a:lnTo>
                  <a:pt x="120997" y="99367"/>
                </a:lnTo>
                <a:lnTo>
                  <a:pt x="120997" y="93464"/>
                </a:lnTo>
                <a:lnTo>
                  <a:pt x="136475" y="93464"/>
                </a:lnTo>
                <a:lnTo>
                  <a:pt x="136475" y="99367"/>
                </a:lnTo>
                <a:lnTo>
                  <a:pt x="130819" y="101500"/>
                </a:lnTo>
                <a:close/>
              </a:path>
              <a:path w="652779" h="102870">
                <a:moveTo>
                  <a:pt x="197835" y="40332"/>
                </a:moveTo>
                <a:lnTo>
                  <a:pt x="171226" y="40332"/>
                </a:lnTo>
                <a:lnTo>
                  <a:pt x="172913" y="37851"/>
                </a:lnTo>
                <a:lnTo>
                  <a:pt x="180454" y="30509"/>
                </a:lnTo>
                <a:lnTo>
                  <a:pt x="181843" y="29517"/>
                </a:lnTo>
                <a:lnTo>
                  <a:pt x="183232" y="28823"/>
                </a:lnTo>
                <a:lnTo>
                  <a:pt x="186010" y="28029"/>
                </a:lnTo>
                <a:lnTo>
                  <a:pt x="187399" y="27830"/>
                </a:lnTo>
                <a:lnTo>
                  <a:pt x="190177" y="27880"/>
                </a:lnTo>
                <a:lnTo>
                  <a:pt x="191665" y="28078"/>
                </a:lnTo>
                <a:lnTo>
                  <a:pt x="192459" y="28227"/>
                </a:lnTo>
                <a:lnTo>
                  <a:pt x="193253" y="28426"/>
                </a:lnTo>
                <a:lnTo>
                  <a:pt x="194047" y="28525"/>
                </a:lnTo>
                <a:lnTo>
                  <a:pt x="194741" y="28723"/>
                </a:lnTo>
                <a:lnTo>
                  <a:pt x="195336" y="29021"/>
                </a:lnTo>
                <a:lnTo>
                  <a:pt x="195932" y="29219"/>
                </a:lnTo>
                <a:lnTo>
                  <a:pt x="196329" y="29467"/>
                </a:lnTo>
                <a:lnTo>
                  <a:pt x="196527" y="29765"/>
                </a:lnTo>
                <a:lnTo>
                  <a:pt x="196825" y="29964"/>
                </a:lnTo>
                <a:lnTo>
                  <a:pt x="197023" y="30212"/>
                </a:lnTo>
                <a:lnTo>
                  <a:pt x="197122" y="30509"/>
                </a:lnTo>
                <a:lnTo>
                  <a:pt x="197321" y="30807"/>
                </a:lnTo>
                <a:lnTo>
                  <a:pt x="197470" y="31204"/>
                </a:lnTo>
                <a:lnTo>
                  <a:pt x="197668" y="32196"/>
                </a:lnTo>
                <a:lnTo>
                  <a:pt x="197733" y="34230"/>
                </a:lnTo>
                <a:lnTo>
                  <a:pt x="197817" y="35073"/>
                </a:lnTo>
                <a:lnTo>
                  <a:pt x="197835" y="40332"/>
                </a:lnTo>
                <a:close/>
              </a:path>
              <a:path w="652779" h="102870">
                <a:moveTo>
                  <a:pt x="167952" y="101451"/>
                </a:moveTo>
                <a:lnTo>
                  <a:pt x="161255" y="101451"/>
                </a:lnTo>
                <a:lnTo>
                  <a:pt x="158874" y="101252"/>
                </a:lnTo>
                <a:lnTo>
                  <a:pt x="155208" y="31402"/>
                </a:lnTo>
                <a:lnTo>
                  <a:pt x="155252" y="31204"/>
                </a:lnTo>
                <a:lnTo>
                  <a:pt x="155450" y="30807"/>
                </a:lnTo>
                <a:lnTo>
                  <a:pt x="155748" y="30410"/>
                </a:lnTo>
                <a:lnTo>
                  <a:pt x="156195" y="30112"/>
                </a:lnTo>
                <a:lnTo>
                  <a:pt x="156790" y="29914"/>
                </a:lnTo>
                <a:lnTo>
                  <a:pt x="157484" y="29616"/>
                </a:lnTo>
                <a:lnTo>
                  <a:pt x="158328" y="29418"/>
                </a:lnTo>
                <a:lnTo>
                  <a:pt x="160411" y="29219"/>
                </a:lnTo>
                <a:lnTo>
                  <a:pt x="166067" y="29219"/>
                </a:lnTo>
                <a:lnTo>
                  <a:pt x="168150" y="29418"/>
                </a:lnTo>
                <a:lnTo>
                  <a:pt x="168994" y="29616"/>
                </a:lnTo>
                <a:lnTo>
                  <a:pt x="169589" y="29914"/>
                </a:lnTo>
                <a:lnTo>
                  <a:pt x="170184" y="30112"/>
                </a:lnTo>
                <a:lnTo>
                  <a:pt x="170581" y="30410"/>
                </a:lnTo>
                <a:lnTo>
                  <a:pt x="170780" y="30807"/>
                </a:lnTo>
                <a:lnTo>
                  <a:pt x="171077" y="31204"/>
                </a:lnTo>
                <a:lnTo>
                  <a:pt x="171144" y="31402"/>
                </a:lnTo>
                <a:lnTo>
                  <a:pt x="171226" y="40332"/>
                </a:lnTo>
                <a:lnTo>
                  <a:pt x="197835" y="40332"/>
                </a:lnTo>
                <a:lnTo>
                  <a:pt x="197817" y="41523"/>
                </a:lnTo>
                <a:lnTo>
                  <a:pt x="197618" y="43805"/>
                </a:lnTo>
                <a:lnTo>
                  <a:pt x="197470" y="44698"/>
                </a:lnTo>
                <a:lnTo>
                  <a:pt x="197271" y="45392"/>
                </a:lnTo>
                <a:lnTo>
                  <a:pt x="186655" y="45392"/>
                </a:lnTo>
                <a:lnTo>
                  <a:pt x="185563" y="45640"/>
                </a:lnTo>
                <a:lnTo>
                  <a:pt x="184472" y="46136"/>
                </a:lnTo>
                <a:lnTo>
                  <a:pt x="183480" y="46533"/>
                </a:lnTo>
                <a:lnTo>
                  <a:pt x="182438" y="47178"/>
                </a:lnTo>
                <a:lnTo>
                  <a:pt x="173905" y="57150"/>
                </a:lnTo>
                <a:lnTo>
                  <a:pt x="173905" y="99020"/>
                </a:lnTo>
                <a:lnTo>
                  <a:pt x="173756" y="99466"/>
                </a:lnTo>
                <a:lnTo>
                  <a:pt x="170333" y="101252"/>
                </a:lnTo>
                <a:lnTo>
                  <a:pt x="167952" y="101451"/>
                </a:lnTo>
                <a:close/>
              </a:path>
              <a:path w="652779" h="102870">
                <a:moveTo>
                  <a:pt x="195684" y="47029"/>
                </a:moveTo>
                <a:lnTo>
                  <a:pt x="194344" y="46980"/>
                </a:lnTo>
                <a:lnTo>
                  <a:pt x="193848" y="46880"/>
                </a:lnTo>
                <a:lnTo>
                  <a:pt x="192806" y="46483"/>
                </a:lnTo>
                <a:lnTo>
                  <a:pt x="191616" y="46087"/>
                </a:lnTo>
                <a:lnTo>
                  <a:pt x="190921" y="45888"/>
                </a:lnTo>
                <a:lnTo>
                  <a:pt x="190127" y="45690"/>
                </a:lnTo>
                <a:lnTo>
                  <a:pt x="189433" y="45491"/>
                </a:lnTo>
                <a:lnTo>
                  <a:pt x="188639" y="45392"/>
                </a:lnTo>
                <a:lnTo>
                  <a:pt x="197271" y="45392"/>
                </a:lnTo>
                <a:lnTo>
                  <a:pt x="197073" y="45987"/>
                </a:lnTo>
                <a:lnTo>
                  <a:pt x="196775" y="46434"/>
                </a:lnTo>
                <a:lnTo>
                  <a:pt x="196378" y="46732"/>
                </a:lnTo>
                <a:lnTo>
                  <a:pt x="196081" y="46930"/>
                </a:lnTo>
                <a:lnTo>
                  <a:pt x="195684" y="47029"/>
                </a:lnTo>
                <a:close/>
              </a:path>
              <a:path w="652779" h="102870">
                <a:moveTo>
                  <a:pt x="231204" y="29616"/>
                </a:moveTo>
                <a:lnTo>
                  <a:pt x="212600" y="29616"/>
                </a:lnTo>
                <a:lnTo>
                  <a:pt x="212600" y="14237"/>
                </a:lnTo>
                <a:lnTo>
                  <a:pt x="214386" y="12501"/>
                </a:lnTo>
                <a:lnTo>
                  <a:pt x="215180" y="12203"/>
                </a:lnTo>
                <a:lnTo>
                  <a:pt x="216172" y="12005"/>
                </a:lnTo>
                <a:lnTo>
                  <a:pt x="217363" y="11906"/>
                </a:lnTo>
                <a:lnTo>
                  <a:pt x="218554" y="11707"/>
                </a:lnTo>
                <a:lnTo>
                  <a:pt x="220042" y="11608"/>
                </a:lnTo>
                <a:lnTo>
                  <a:pt x="223713" y="11608"/>
                </a:lnTo>
                <a:lnTo>
                  <a:pt x="225251" y="11707"/>
                </a:lnTo>
                <a:lnTo>
                  <a:pt x="226441" y="11906"/>
                </a:lnTo>
                <a:lnTo>
                  <a:pt x="227632" y="12005"/>
                </a:lnTo>
                <a:lnTo>
                  <a:pt x="228575" y="12203"/>
                </a:lnTo>
                <a:lnTo>
                  <a:pt x="229269" y="12501"/>
                </a:lnTo>
                <a:lnTo>
                  <a:pt x="229964" y="12699"/>
                </a:lnTo>
                <a:lnTo>
                  <a:pt x="230460" y="12997"/>
                </a:lnTo>
                <a:lnTo>
                  <a:pt x="231055" y="13791"/>
                </a:lnTo>
                <a:lnTo>
                  <a:pt x="231204" y="14237"/>
                </a:lnTo>
                <a:lnTo>
                  <a:pt x="231204" y="29616"/>
                </a:lnTo>
                <a:close/>
              </a:path>
              <a:path w="652779" h="102870">
                <a:moveTo>
                  <a:pt x="246682" y="44797"/>
                </a:moveTo>
                <a:lnTo>
                  <a:pt x="203671" y="44797"/>
                </a:lnTo>
                <a:lnTo>
                  <a:pt x="202976" y="44201"/>
                </a:lnTo>
                <a:lnTo>
                  <a:pt x="201984" y="41820"/>
                </a:lnTo>
                <a:lnTo>
                  <a:pt x="201736" y="39885"/>
                </a:lnTo>
                <a:lnTo>
                  <a:pt x="201786" y="34478"/>
                </a:lnTo>
                <a:lnTo>
                  <a:pt x="203373" y="30063"/>
                </a:lnTo>
                <a:lnTo>
                  <a:pt x="203770" y="29765"/>
                </a:lnTo>
                <a:lnTo>
                  <a:pt x="204217" y="29616"/>
                </a:lnTo>
                <a:lnTo>
                  <a:pt x="246136" y="29616"/>
                </a:lnTo>
                <a:lnTo>
                  <a:pt x="246583" y="29765"/>
                </a:lnTo>
                <a:lnTo>
                  <a:pt x="246980" y="30063"/>
                </a:lnTo>
                <a:lnTo>
                  <a:pt x="247377" y="30261"/>
                </a:lnTo>
                <a:lnTo>
                  <a:pt x="247674" y="30658"/>
                </a:lnTo>
                <a:lnTo>
                  <a:pt x="247873" y="31253"/>
                </a:lnTo>
                <a:lnTo>
                  <a:pt x="248170" y="31749"/>
                </a:lnTo>
                <a:lnTo>
                  <a:pt x="248369" y="32494"/>
                </a:lnTo>
                <a:lnTo>
                  <a:pt x="248567" y="34478"/>
                </a:lnTo>
                <a:lnTo>
                  <a:pt x="248617" y="39885"/>
                </a:lnTo>
                <a:lnTo>
                  <a:pt x="248369" y="41820"/>
                </a:lnTo>
                <a:lnTo>
                  <a:pt x="247377" y="44201"/>
                </a:lnTo>
                <a:lnTo>
                  <a:pt x="246682" y="44797"/>
                </a:lnTo>
                <a:close/>
              </a:path>
              <a:path w="652779" h="102870">
                <a:moveTo>
                  <a:pt x="235570" y="102542"/>
                </a:moveTo>
                <a:lnTo>
                  <a:pt x="230509" y="102542"/>
                </a:lnTo>
                <a:lnTo>
                  <a:pt x="227285" y="102046"/>
                </a:lnTo>
                <a:lnTo>
                  <a:pt x="224507" y="101054"/>
                </a:lnTo>
                <a:lnTo>
                  <a:pt x="221828" y="100161"/>
                </a:lnTo>
                <a:lnTo>
                  <a:pt x="212600" y="82798"/>
                </a:lnTo>
                <a:lnTo>
                  <a:pt x="212600" y="44797"/>
                </a:lnTo>
                <a:lnTo>
                  <a:pt x="231204" y="44797"/>
                </a:lnTo>
                <a:lnTo>
                  <a:pt x="231204" y="79573"/>
                </a:lnTo>
                <a:lnTo>
                  <a:pt x="231750" y="82301"/>
                </a:lnTo>
                <a:lnTo>
                  <a:pt x="232841" y="84087"/>
                </a:lnTo>
                <a:lnTo>
                  <a:pt x="234032" y="85873"/>
                </a:lnTo>
                <a:lnTo>
                  <a:pt x="236115" y="86766"/>
                </a:lnTo>
                <a:lnTo>
                  <a:pt x="248141" y="86766"/>
                </a:lnTo>
                <a:lnTo>
                  <a:pt x="248220" y="86965"/>
                </a:lnTo>
                <a:lnTo>
                  <a:pt x="248369" y="87659"/>
                </a:lnTo>
                <a:lnTo>
                  <a:pt x="248551" y="89296"/>
                </a:lnTo>
                <a:lnTo>
                  <a:pt x="248564" y="94753"/>
                </a:lnTo>
                <a:lnTo>
                  <a:pt x="248468" y="95845"/>
                </a:lnTo>
                <a:lnTo>
                  <a:pt x="248170" y="97035"/>
                </a:lnTo>
                <a:lnTo>
                  <a:pt x="247972" y="98127"/>
                </a:lnTo>
                <a:lnTo>
                  <a:pt x="247625" y="98921"/>
                </a:lnTo>
                <a:lnTo>
                  <a:pt x="247129" y="99417"/>
                </a:lnTo>
                <a:lnTo>
                  <a:pt x="246732" y="99913"/>
                </a:lnTo>
                <a:lnTo>
                  <a:pt x="246087" y="100359"/>
                </a:lnTo>
                <a:lnTo>
                  <a:pt x="244301" y="101153"/>
                </a:lnTo>
                <a:lnTo>
                  <a:pt x="243259" y="101451"/>
                </a:lnTo>
                <a:lnTo>
                  <a:pt x="242068" y="101649"/>
                </a:lnTo>
                <a:lnTo>
                  <a:pt x="240977" y="101947"/>
                </a:lnTo>
                <a:lnTo>
                  <a:pt x="239737" y="102145"/>
                </a:lnTo>
                <a:lnTo>
                  <a:pt x="238348" y="102244"/>
                </a:lnTo>
                <a:lnTo>
                  <a:pt x="236959" y="102443"/>
                </a:lnTo>
                <a:lnTo>
                  <a:pt x="235570" y="102542"/>
                </a:lnTo>
                <a:close/>
              </a:path>
              <a:path w="652779" h="102870">
                <a:moveTo>
                  <a:pt x="248141" y="86766"/>
                </a:moveTo>
                <a:lnTo>
                  <a:pt x="236115" y="86766"/>
                </a:lnTo>
                <a:lnTo>
                  <a:pt x="240977" y="86717"/>
                </a:lnTo>
                <a:lnTo>
                  <a:pt x="241771" y="86617"/>
                </a:lnTo>
                <a:lnTo>
                  <a:pt x="242565" y="86419"/>
                </a:lnTo>
                <a:lnTo>
                  <a:pt x="243259" y="86221"/>
                </a:lnTo>
                <a:lnTo>
                  <a:pt x="243854" y="86022"/>
                </a:lnTo>
                <a:lnTo>
                  <a:pt x="244450" y="85725"/>
                </a:lnTo>
                <a:lnTo>
                  <a:pt x="244946" y="85526"/>
                </a:lnTo>
                <a:lnTo>
                  <a:pt x="245343" y="85427"/>
                </a:lnTo>
                <a:lnTo>
                  <a:pt x="245839" y="85228"/>
                </a:lnTo>
                <a:lnTo>
                  <a:pt x="246236" y="85129"/>
                </a:lnTo>
                <a:lnTo>
                  <a:pt x="246831" y="85129"/>
                </a:lnTo>
                <a:lnTo>
                  <a:pt x="247129" y="85228"/>
                </a:lnTo>
                <a:lnTo>
                  <a:pt x="247426" y="85427"/>
                </a:lnTo>
                <a:lnTo>
                  <a:pt x="247724" y="85526"/>
                </a:lnTo>
                <a:lnTo>
                  <a:pt x="247922" y="85873"/>
                </a:lnTo>
                <a:lnTo>
                  <a:pt x="248013" y="86419"/>
                </a:lnTo>
                <a:lnTo>
                  <a:pt x="248141" y="86766"/>
                </a:lnTo>
                <a:close/>
              </a:path>
              <a:path w="652779" h="102870">
                <a:moveTo>
                  <a:pt x="274959" y="101451"/>
                </a:moveTo>
                <a:lnTo>
                  <a:pt x="268262" y="101451"/>
                </a:lnTo>
                <a:lnTo>
                  <a:pt x="265881" y="101252"/>
                </a:lnTo>
                <a:lnTo>
                  <a:pt x="262160" y="99020"/>
                </a:lnTo>
                <a:lnTo>
                  <a:pt x="262160" y="31799"/>
                </a:lnTo>
                <a:lnTo>
                  <a:pt x="262309" y="31353"/>
                </a:lnTo>
                <a:lnTo>
                  <a:pt x="262904" y="30559"/>
                </a:lnTo>
                <a:lnTo>
                  <a:pt x="263400" y="30261"/>
                </a:lnTo>
                <a:lnTo>
                  <a:pt x="264095" y="30063"/>
                </a:lnTo>
                <a:lnTo>
                  <a:pt x="264889" y="29765"/>
                </a:lnTo>
                <a:lnTo>
                  <a:pt x="265881" y="29567"/>
                </a:lnTo>
                <a:lnTo>
                  <a:pt x="267072" y="29467"/>
                </a:lnTo>
                <a:lnTo>
                  <a:pt x="268262" y="29269"/>
                </a:lnTo>
                <a:lnTo>
                  <a:pt x="269750" y="29170"/>
                </a:lnTo>
                <a:lnTo>
                  <a:pt x="273422" y="29170"/>
                </a:lnTo>
                <a:lnTo>
                  <a:pt x="274959" y="29269"/>
                </a:lnTo>
                <a:lnTo>
                  <a:pt x="276150" y="29467"/>
                </a:lnTo>
                <a:lnTo>
                  <a:pt x="277341" y="29567"/>
                </a:lnTo>
                <a:lnTo>
                  <a:pt x="278283" y="29765"/>
                </a:lnTo>
                <a:lnTo>
                  <a:pt x="278978" y="30063"/>
                </a:lnTo>
                <a:lnTo>
                  <a:pt x="279672" y="30261"/>
                </a:lnTo>
                <a:lnTo>
                  <a:pt x="280168" y="30559"/>
                </a:lnTo>
                <a:lnTo>
                  <a:pt x="280764" y="31353"/>
                </a:lnTo>
                <a:lnTo>
                  <a:pt x="280913" y="31799"/>
                </a:lnTo>
                <a:lnTo>
                  <a:pt x="280913" y="99020"/>
                </a:lnTo>
                <a:lnTo>
                  <a:pt x="277341" y="101252"/>
                </a:lnTo>
                <a:lnTo>
                  <a:pt x="274959" y="101451"/>
                </a:lnTo>
                <a:close/>
              </a:path>
              <a:path w="652779" h="102870">
                <a:moveTo>
                  <a:pt x="275704" y="19645"/>
                </a:moveTo>
                <a:lnTo>
                  <a:pt x="267270" y="19645"/>
                </a:lnTo>
                <a:lnTo>
                  <a:pt x="264393" y="18950"/>
                </a:lnTo>
                <a:lnTo>
                  <a:pt x="262904" y="17561"/>
                </a:lnTo>
                <a:lnTo>
                  <a:pt x="261515" y="16172"/>
                </a:lnTo>
                <a:lnTo>
                  <a:pt x="260821" y="13642"/>
                </a:lnTo>
                <a:lnTo>
                  <a:pt x="260878" y="6002"/>
                </a:lnTo>
                <a:lnTo>
                  <a:pt x="261565" y="3621"/>
                </a:lnTo>
                <a:lnTo>
                  <a:pt x="263053" y="2232"/>
                </a:lnTo>
                <a:lnTo>
                  <a:pt x="264541" y="744"/>
                </a:lnTo>
                <a:lnTo>
                  <a:pt x="267419" y="0"/>
                </a:lnTo>
                <a:lnTo>
                  <a:pt x="275852" y="0"/>
                </a:lnTo>
                <a:lnTo>
                  <a:pt x="278680" y="694"/>
                </a:lnTo>
                <a:lnTo>
                  <a:pt x="281657" y="3472"/>
                </a:lnTo>
                <a:lnTo>
                  <a:pt x="282401" y="6002"/>
                </a:lnTo>
                <a:lnTo>
                  <a:pt x="282341" y="13642"/>
                </a:lnTo>
                <a:lnTo>
                  <a:pt x="281607" y="16073"/>
                </a:lnTo>
                <a:lnTo>
                  <a:pt x="278531" y="18950"/>
                </a:lnTo>
                <a:lnTo>
                  <a:pt x="275704" y="19645"/>
                </a:lnTo>
                <a:close/>
              </a:path>
              <a:path w="652779" h="102870">
                <a:moveTo>
                  <a:pt x="321468" y="29616"/>
                </a:moveTo>
                <a:lnTo>
                  <a:pt x="302865" y="29616"/>
                </a:lnTo>
                <a:lnTo>
                  <a:pt x="302865" y="14237"/>
                </a:lnTo>
                <a:lnTo>
                  <a:pt x="304651" y="12501"/>
                </a:lnTo>
                <a:lnTo>
                  <a:pt x="305444" y="12203"/>
                </a:lnTo>
                <a:lnTo>
                  <a:pt x="306437" y="12005"/>
                </a:lnTo>
                <a:lnTo>
                  <a:pt x="307627" y="11906"/>
                </a:lnTo>
                <a:lnTo>
                  <a:pt x="308818" y="11707"/>
                </a:lnTo>
                <a:lnTo>
                  <a:pt x="310306" y="11608"/>
                </a:lnTo>
                <a:lnTo>
                  <a:pt x="313977" y="11608"/>
                </a:lnTo>
                <a:lnTo>
                  <a:pt x="315515" y="11707"/>
                </a:lnTo>
                <a:lnTo>
                  <a:pt x="316706" y="11906"/>
                </a:lnTo>
                <a:lnTo>
                  <a:pt x="317896" y="12005"/>
                </a:lnTo>
                <a:lnTo>
                  <a:pt x="318839" y="12203"/>
                </a:lnTo>
                <a:lnTo>
                  <a:pt x="319533" y="12501"/>
                </a:lnTo>
                <a:lnTo>
                  <a:pt x="320228" y="12699"/>
                </a:lnTo>
                <a:lnTo>
                  <a:pt x="320724" y="12997"/>
                </a:lnTo>
                <a:lnTo>
                  <a:pt x="321319" y="13791"/>
                </a:lnTo>
                <a:lnTo>
                  <a:pt x="321468" y="14237"/>
                </a:lnTo>
                <a:lnTo>
                  <a:pt x="321468" y="29616"/>
                </a:lnTo>
                <a:close/>
              </a:path>
              <a:path w="652779" h="102870">
                <a:moveTo>
                  <a:pt x="336946" y="44797"/>
                </a:moveTo>
                <a:lnTo>
                  <a:pt x="293935" y="44797"/>
                </a:lnTo>
                <a:lnTo>
                  <a:pt x="293241" y="44201"/>
                </a:lnTo>
                <a:lnTo>
                  <a:pt x="292248" y="41820"/>
                </a:lnTo>
                <a:lnTo>
                  <a:pt x="292000" y="39885"/>
                </a:lnTo>
                <a:lnTo>
                  <a:pt x="292050" y="34478"/>
                </a:lnTo>
                <a:lnTo>
                  <a:pt x="293637" y="30063"/>
                </a:lnTo>
                <a:lnTo>
                  <a:pt x="294034" y="29765"/>
                </a:lnTo>
                <a:lnTo>
                  <a:pt x="294481" y="29616"/>
                </a:lnTo>
                <a:lnTo>
                  <a:pt x="336401" y="29616"/>
                </a:lnTo>
                <a:lnTo>
                  <a:pt x="336847" y="29765"/>
                </a:lnTo>
                <a:lnTo>
                  <a:pt x="337244" y="30063"/>
                </a:lnTo>
                <a:lnTo>
                  <a:pt x="337641" y="30261"/>
                </a:lnTo>
                <a:lnTo>
                  <a:pt x="337939" y="30658"/>
                </a:lnTo>
                <a:lnTo>
                  <a:pt x="338137" y="31253"/>
                </a:lnTo>
                <a:lnTo>
                  <a:pt x="338435" y="31749"/>
                </a:lnTo>
                <a:lnTo>
                  <a:pt x="338633" y="32494"/>
                </a:lnTo>
                <a:lnTo>
                  <a:pt x="338831" y="34478"/>
                </a:lnTo>
                <a:lnTo>
                  <a:pt x="338881" y="39885"/>
                </a:lnTo>
                <a:lnTo>
                  <a:pt x="338633" y="41820"/>
                </a:lnTo>
                <a:lnTo>
                  <a:pt x="337641" y="44201"/>
                </a:lnTo>
                <a:lnTo>
                  <a:pt x="336946" y="44797"/>
                </a:lnTo>
                <a:close/>
              </a:path>
              <a:path w="652779" h="102870">
                <a:moveTo>
                  <a:pt x="325834" y="102542"/>
                </a:moveTo>
                <a:lnTo>
                  <a:pt x="320774" y="102542"/>
                </a:lnTo>
                <a:lnTo>
                  <a:pt x="317549" y="102046"/>
                </a:lnTo>
                <a:lnTo>
                  <a:pt x="314771" y="101054"/>
                </a:lnTo>
                <a:lnTo>
                  <a:pt x="312092" y="100161"/>
                </a:lnTo>
                <a:lnTo>
                  <a:pt x="302865" y="82798"/>
                </a:lnTo>
                <a:lnTo>
                  <a:pt x="302865" y="44797"/>
                </a:lnTo>
                <a:lnTo>
                  <a:pt x="321468" y="44797"/>
                </a:lnTo>
                <a:lnTo>
                  <a:pt x="321468" y="79573"/>
                </a:lnTo>
                <a:lnTo>
                  <a:pt x="322014" y="82301"/>
                </a:lnTo>
                <a:lnTo>
                  <a:pt x="323105" y="84087"/>
                </a:lnTo>
                <a:lnTo>
                  <a:pt x="324296" y="85873"/>
                </a:lnTo>
                <a:lnTo>
                  <a:pt x="326380" y="86766"/>
                </a:lnTo>
                <a:lnTo>
                  <a:pt x="338405" y="86766"/>
                </a:lnTo>
                <a:lnTo>
                  <a:pt x="338484" y="86965"/>
                </a:lnTo>
                <a:lnTo>
                  <a:pt x="338633" y="87659"/>
                </a:lnTo>
                <a:lnTo>
                  <a:pt x="338815" y="89296"/>
                </a:lnTo>
                <a:lnTo>
                  <a:pt x="338829" y="94753"/>
                </a:lnTo>
                <a:lnTo>
                  <a:pt x="338732" y="95845"/>
                </a:lnTo>
                <a:lnTo>
                  <a:pt x="338435" y="97035"/>
                </a:lnTo>
                <a:lnTo>
                  <a:pt x="338236" y="98127"/>
                </a:lnTo>
                <a:lnTo>
                  <a:pt x="337889" y="98921"/>
                </a:lnTo>
                <a:lnTo>
                  <a:pt x="337393" y="99417"/>
                </a:lnTo>
                <a:lnTo>
                  <a:pt x="336996" y="99913"/>
                </a:lnTo>
                <a:lnTo>
                  <a:pt x="336351" y="100359"/>
                </a:lnTo>
                <a:lnTo>
                  <a:pt x="334565" y="101153"/>
                </a:lnTo>
                <a:lnTo>
                  <a:pt x="333523" y="101451"/>
                </a:lnTo>
                <a:lnTo>
                  <a:pt x="332333" y="101649"/>
                </a:lnTo>
                <a:lnTo>
                  <a:pt x="331241" y="101947"/>
                </a:lnTo>
                <a:lnTo>
                  <a:pt x="330001" y="102145"/>
                </a:lnTo>
                <a:lnTo>
                  <a:pt x="328612" y="102244"/>
                </a:lnTo>
                <a:lnTo>
                  <a:pt x="327223" y="102443"/>
                </a:lnTo>
                <a:lnTo>
                  <a:pt x="325834" y="102542"/>
                </a:lnTo>
                <a:close/>
              </a:path>
              <a:path w="652779" h="102870">
                <a:moveTo>
                  <a:pt x="338405" y="86766"/>
                </a:moveTo>
                <a:lnTo>
                  <a:pt x="326380" y="86766"/>
                </a:lnTo>
                <a:lnTo>
                  <a:pt x="331241" y="86717"/>
                </a:lnTo>
                <a:lnTo>
                  <a:pt x="332035" y="86617"/>
                </a:lnTo>
                <a:lnTo>
                  <a:pt x="332829" y="86419"/>
                </a:lnTo>
                <a:lnTo>
                  <a:pt x="333523" y="86221"/>
                </a:lnTo>
                <a:lnTo>
                  <a:pt x="334119" y="86022"/>
                </a:lnTo>
                <a:lnTo>
                  <a:pt x="334714" y="85725"/>
                </a:lnTo>
                <a:lnTo>
                  <a:pt x="335210" y="85526"/>
                </a:lnTo>
                <a:lnTo>
                  <a:pt x="335607" y="85427"/>
                </a:lnTo>
                <a:lnTo>
                  <a:pt x="336103" y="85228"/>
                </a:lnTo>
                <a:lnTo>
                  <a:pt x="336500" y="85129"/>
                </a:lnTo>
                <a:lnTo>
                  <a:pt x="337095" y="85129"/>
                </a:lnTo>
                <a:lnTo>
                  <a:pt x="337393" y="85228"/>
                </a:lnTo>
                <a:lnTo>
                  <a:pt x="337690" y="85427"/>
                </a:lnTo>
                <a:lnTo>
                  <a:pt x="337988" y="85526"/>
                </a:lnTo>
                <a:lnTo>
                  <a:pt x="338187" y="85873"/>
                </a:lnTo>
                <a:lnTo>
                  <a:pt x="338278" y="86419"/>
                </a:lnTo>
                <a:lnTo>
                  <a:pt x="338405" y="86766"/>
                </a:lnTo>
                <a:close/>
              </a:path>
              <a:path w="652779" h="102870">
                <a:moveTo>
                  <a:pt x="365224" y="101451"/>
                </a:moveTo>
                <a:lnTo>
                  <a:pt x="358526" y="101451"/>
                </a:lnTo>
                <a:lnTo>
                  <a:pt x="356145" y="101252"/>
                </a:lnTo>
                <a:lnTo>
                  <a:pt x="352425" y="99020"/>
                </a:lnTo>
                <a:lnTo>
                  <a:pt x="352425" y="31799"/>
                </a:lnTo>
                <a:lnTo>
                  <a:pt x="352573" y="31353"/>
                </a:lnTo>
                <a:lnTo>
                  <a:pt x="353169" y="30559"/>
                </a:lnTo>
                <a:lnTo>
                  <a:pt x="353665" y="30261"/>
                </a:lnTo>
                <a:lnTo>
                  <a:pt x="354359" y="30063"/>
                </a:lnTo>
                <a:lnTo>
                  <a:pt x="355153" y="29765"/>
                </a:lnTo>
                <a:lnTo>
                  <a:pt x="356145" y="29567"/>
                </a:lnTo>
                <a:lnTo>
                  <a:pt x="357336" y="29467"/>
                </a:lnTo>
                <a:lnTo>
                  <a:pt x="358526" y="29269"/>
                </a:lnTo>
                <a:lnTo>
                  <a:pt x="360015" y="29170"/>
                </a:lnTo>
                <a:lnTo>
                  <a:pt x="363686" y="29170"/>
                </a:lnTo>
                <a:lnTo>
                  <a:pt x="365224" y="29269"/>
                </a:lnTo>
                <a:lnTo>
                  <a:pt x="366414" y="29467"/>
                </a:lnTo>
                <a:lnTo>
                  <a:pt x="367605" y="29567"/>
                </a:lnTo>
                <a:lnTo>
                  <a:pt x="368548" y="29765"/>
                </a:lnTo>
                <a:lnTo>
                  <a:pt x="369242" y="30063"/>
                </a:lnTo>
                <a:lnTo>
                  <a:pt x="369937" y="30261"/>
                </a:lnTo>
                <a:lnTo>
                  <a:pt x="370433" y="30559"/>
                </a:lnTo>
                <a:lnTo>
                  <a:pt x="371028" y="31353"/>
                </a:lnTo>
                <a:lnTo>
                  <a:pt x="371177" y="31799"/>
                </a:lnTo>
                <a:lnTo>
                  <a:pt x="371177" y="99020"/>
                </a:lnTo>
                <a:lnTo>
                  <a:pt x="367605" y="101252"/>
                </a:lnTo>
                <a:lnTo>
                  <a:pt x="365224" y="101451"/>
                </a:lnTo>
                <a:close/>
              </a:path>
              <a:path w="652779" h="102870">
                <a:moveTo>
                  <a:pt x="365968" y="19645"/>
                </a:moveTo>
                <a:lnTo>
                  <a:pt x="357534" y="19645"/>
                </a:lnTo>
                <a:lnTo>
                  <a:pt x="354657" y="18950"/>
                </a:lnTo>
                <a:lnTo>
                  <a:pt x="353169" y="17561"/>
                </a:lnTo>
                <a:lnTo>
                  <a:pt x="351780" y="16172"/>
                </a:lnTo>
                <a:lnTo>
                  <a:pt x="351085" y="13642"/>
                </a:lnTo>
                <a:lnTo>
                  <a:pt x="351142" y="6002"/>
                </a:lnTo>
                <a:lnTo>
                  <a:pt x="351829" y="3621"/>
                </a:lnTo>
                <a:lnTo>
                  <a:pt x="353317" y="2232"/>
                </a:lnTo>
                <a:lnTo>
                  <a:pt x="354806" y="744"/>
                </a:lnTo>
                <a:lnTo>
                  <a:pt x="357683" y="0"/>
                </a:lnTo>
                <a:lnTo>
                  <a:pt x="366117" y="0"/>
                </a:lnTo>
                <a:lnTo>
                  <a:pt x="368944" y="694"/>
                </a:lnTo>
                <a:lnTo>
                  <a:pt x="371921" y="3472"/>
                </a:lnTo>
                <a:lnTo>
                  <a:pt x="372665" y="6002"/>
                </a:lnTo>
                <a:lnTo>
                  <a:pt x="372605" y="13642"/>
                </a:lnTo>
                <a:lnTo>
                  <a:pt x="371871" y="16073"/>
                </a:lnTo>
                <a:lnTo>
                  <a:pt x="368796" y="18950"/>
                </a:lnTo>
                <a:lnTo>
                  <a:pt x="365968" y="19645"/>
                </a:lnTo>
                <a:close/>
              </a:path>
              <a:path w="652779" h="102870">
                <a:moveTo>
                  <a:pt x="426715" y="102840"/>
                </a:moveTo>
                <a:lnTo>
                  <a:pt x="414709" y="102840"/>
                </a:lnTo>
                <a:lnTo>
                  <a:pt x="409550" y="101996"/>
                </a:lnTo>
                <a:lnTo>
                  <a:pt x="385876" y="72082"/>
                </a:lnTo>
                <a:lnTo>
                  <a:pt x="385836" y="60275"/>
                </a:lnTo>
                <a:lnTo>
                  <a:pt x="386581" y="55116"/>
                </a:lnTo>
                <a:lnTo>
                  <a:pt x="406226" y="30658"/>
                </a:lnTo>
                <a:lnTo>
                  <a:pt x="410790" y="28773"/>
                </a:lnTo>
                <a:lnTo>
                  <a:pt x="416148" y="27830"/>
                </a:lnTo>
                <a:lnTo>
                  <a:pt x="428252" y="27830"/>
                </a:lnTo>
                <a:lnTo>
                  <a:pt x="433412" y="28674"/>
                </a:lnTo>
                <a:lnTo>
                  <a:pt x="437777" y="30360"/>
                </a:lnTo>
                <a:lnTo>
                  <a:pt x="442143" y="31948"/>
                </a:lnTo>
                <a:lnTo>
                  <a:pt x="445715" y="34329"/>
                </a:lnTo>
                <a:lnTo>
                  <a:pt x="448493" y="37504"/>
                </a:lnTo>
                <a:lnTo>
                  <a:pt x="451370" y="40580"/>
                </a:lnTo>
                <a:lnTo>
                  <a:pt x="452562" y="42713"/>
                </a:lnTo>
                <a:lnTo>
                  <a:pt x="418777" y="42713"/>
                </a:lnTo>
                <a:lnTo>
                  <a:pt x="416346" y="43209"/>
                </a:lnTo>
                <a:lnTo>
                  <a:pt x="405184" y="61614"/>
                </a:lnTo>
                <a:lnTo>
                  <a:pt x="405221" y="68907"/>
                </a:lnTo>
                <a:lnTo>
                  <a:pt x="418182" y="87808"/>
                </a:lnTo>
                <a:lnTo>
                  <a:pt x="451509" y="87808"/>
                </a:lnTo>
                <a:lnTo>
                  <a:pt x="450974" y="88751"/>
                </a:lnTo>
                <a:lnTo>
                  <a:pt x="447898" y="92124"/>
                </a:lnTo>
                <a:lnTo>
                  <a:pt x="444921" y="95498"/>
                </a:lnTo>
                <a:lnTo>
                  <a:pt x="441151" y="98127"/>
                </a:lnTo>
                <a:lnTo>
                  <a:pt x="432023" y="101897"/>
                </a:lnTo>
                <a:lnTo>
                  <a:pt x="426715" y="102840"/>
                </a:lnTo>
                <a:close/>
              </a:path>
              <a:path w="652779" h="102870">
                <a:moveTo>
                  <a:pt x="451509" y="87808"/>
                </a:moveTo>
                <a:lnTo>
                  <a:pt x="424135" y="87808"/>
                </a:lnTo>
                <a:lnTo>
                  <a:pt x="426615" y="87312"/>
                </a:lnTo>
                <a:lnTo>
                  <a:pt x="428699" y="86320"/>
                </a:lnTo>
                <a:lnTo>
                  <a:pt x="430783" y="85228"/>
                </a:lnTo>
                <a:lnTo>
                  <a:pt x="432469" y="83740"/>
                </a:lnTo>
                <a:lnTo>
                  <a:pt x="433759" y="81855"/>
                </a:lnTo>
                <a:lnTo>
                  <a:pt x="435148" y="79871"/>
                </a:lnTo>
                <a:lnTo>
                  <a:pt x="436140" y="77539"/>
                </a:lnTo>
                <a:lnTo>
                  <a:pt x="436736" y="74860"/>
                </a:lnTo>
                <a:lnTo>
                  <a:pt x="437430" y="72082"/>
                </a:lnTo>
                <a:lnTo>
                  <a:pt x="437777" y="68907"/>
                </a:lnTo>
                <a:lnTo>
                  <a:pt x="437733" y="61614"/>
                </a:lnTo>
                <a:lnTo>
                  <a:pt x="437480" y="59084"/>
                </a:lnTo>
                <a:lnTo>
                  <a:pt x="436884" y="56405"/>
                </a:lnTo>
                <a:lnTo>
                  <a:pt x="436388" y="53627"/>
                </a:lnTo>
                <a:lnTo>
                  <a:pt x="435495" y="51246"/>
                </a:lnTo>
                <a:lnTo>
                  <a:pt x="434206" y="49262"/>
                </a:lnTo>
                <a:lnTo>
                  <a:pt x="433015" y="47178"/>
                </a:lnTo>
                <a:lnTo>
                  <a:pt x="431378" y="45591"/>
                </a:lnTo>
                <a:lnTo>
                  <a:pt x="429294" y="44499"/>
                </a:lnTo>
                <a:lnTo>
                  <a:pt x="427310" y="43308"/>
                </a:lnTo>
                <a:lnTo>
                  <a:pt x="424730" y="42713"/>
                </a:lnTo>
                <a:lnTo>
                  <a:pt x="452562" y="42713"/>
                </a:lnTo>
                <a:lnTo>
                  <a:pt x="453504" y="44400"/>
                </a:lnTo>
                <a:lnTo>
                  <a:pt x="456282" y="53528"/>
                </a:lnTo>
                <a:lnTo>
                  <a:pt x="456943" y="58489"/>
                </a:lnTo>
                <a:lnTo>
                  <a:pt x="456976" y="70246"/>
                </a:lnTo>
                <a:lnTo>
                  <a:pt x="456232" y="75406"/>
                </a:lnTo>
                <a:lnTo>
                  <a:pt x="453256" y="84732"/>
                </a:lnTo>
                <a:lnTo>
                  <a:pt x="451509" y="87808"/>
                </a:lnTo>
                <a:close/>
              </a:path>
              <a:path w="652779" h="102870">
                <a:moveTo>
                  <a:pt x="532152" y="39737"/>
                </a:moveTo>
                <a:lnTo>
                  <a:pt x="487858" y="39737"/>
                </a:lnTo>
                <a:lnTo>
                  <a:pt x="491529" y="35768"/>
                </a:lnTo>
                <a:lnTo>
                  <a:pt x="495250" y="32791"/>
                </a:lnTo>
                <a:lnTo>
                  <a:pt x="502791" y="28823"/>
                </a:lnTo>
                <a:lnTo>
                  <a:pt x="506759" y="27830"/>
                </a:lnTo>
                <a:lnTo>
                  <a:pt x="515391" y="27830"/>
                </a:lnTo>
                <a:lnTo>
                  <a:pt x="519162" y="28575"/>
                </a:lnTo>
                <a:lnTo>
                  <a:pt x="522237" y="30063"/>
                </a:lnTo>
                <a:lnTo>
                  <a:pt x="525412" y="31551"/>
                </a:lnTo>
                <a:lnTo>
                  <a:pt x="527942" y="33585"/>
                </a:lnTo>
                <a:lnTo>
                  <a:pt x="531713" y="38744"/>
                </a:lnTo>
                <a:lnTo>
                  <a:pt x="532152" y="39737"/>
                </a:lnTo>
                <a:close/>
              </a:path>
              <a:path w="652779" h="102870">
                <a:moveTo>
                  <a:pt x="484584" y="101451"/>
                </a:moveTo>
                <a:lnTo>
                  <a:pt x="477887" y="101451"/>
                </a:lnTo>
                <a:lnTo>
                  <a:pt x="475505" y="101252"/>
                </a:lnTo>
                <a:lnTo>
                  <a:pt x="471785" y="99020"/>
                </a:lnTo>
                <a:lnTo>
                  <a:pt x="471807" y="31551"/>
                </a:lnTo>
                <a:lnTo>
                  <a:pt x="473422" y="29914"/>
                </a:lnTo>
                <a:lnTo>
                  <a:pt x="474116" y="29616"/>
                </a:lnTo>
                <a:lnTo>
                  <a:pt x="474960" y="29418"/>
                </a:lnTo>
                <a:lnTo>
                  <a:pt x="477043" y="29219"/>
                </a:lnTo>
                <a:lnTo>
                  <a:pt x="482699" y="29219"/>
                </a:lnTo>
                <a:lnTo>
                  <a:pt x="484782" y="29418"/>
                </a:lnTo>
                <a:lnTo>
                  <a:pt x="485626" y="29616"/>
                </a:lnTo>
                <a:lnTo>
                  <a:pt x="486221" y="29914"/>
                </a:lnTo>
                <a:lnTo>
                  <a:pt x="486816" y="30112"/>
                </a:lnTo>
                <a:lnTo>
                  <a:pt x="487213" y="30410"/>
                </a:lnTo>
                <a:lnTo>
                  <a:pt x="487412" y="30807"/>
                </a:lnTo>
                <a:lnTo>
                  <a:pt x="487709" y="31204"/>
                </a:lnTo>
                <a:lnTo>
                  <a:pt x="487825" y="31551"/>
                </a:lnTo>
                <a:lnTo>
                  <a:pt x="487858" y="39737"/>
                </a:lnTo>
                <a:lnTo>
                  <a:pt x="532152" y="39737"/>
                </a:lnTo>
                <a:lnTo>
                  <a:pt x="533052" y="41771"/>
                </a:lnTo>
                <a:lnTo>
                  <a:pt x="533608" y="44201"/>
                </a:lnTo>
                <a:lnTo>
                  <a:pt x="503039" y="44201"/>
                </a:lnTo>
                <a:lnTo>
                  <a:pt x="500608" y="45094"/>
                </a:lnTo>
                <a:lnTo>
                  <a:pt x="498127" y="46880"/>
                </a:lnTo>
                <a:lnTo>
                  <a:pt x="495746" y="48567"/>
                </a:lnTo>
                <a:lnTo>
                  <a:pt x="493216" y="51048"/>
                </a:lnTo>
                <a:lnTo>
                  <a:pt x="490537" y="54322"/>
                </a:lnTo>
                <a:lnTo>
                  <a:pt x="490537" y="99020"/>
                </a:lnTo>
                <a:lnTo>
                  <a:pt x="490388" y="99466"/>
                </a:lnTo>
                <a:lnTo>
                  <a:pt x="486965" y="101252"/>
                </a:lnTo>
                <a:lnTo>
                  <a:pt x="484584" y="101451"/>
                </a:lnTo>
                <a:close/>
              </a:path>
              <a:path w="652779" h="102870">
                <a:moveTo>
                  <a:pt x="529232" y="101451"/>
                </a:moveTo>
                <a:lnTo>
                  <a:pt x="522535" y="101451"/>
                </a:lnTo>
                <a:lnTo>
                  <a:pt x="520154" y="101252"/>
                </a:lnTo>
                <a:lnTo>
                  <a:pt x="516582" y="99020"/>
                </a:lnTo>
                <a:lnTo>
                  <a:pt x="516582" y="57398"/>
                </a:lnTo>
                <a:lnTo>
                  <a:pt x="516334" y="54917"/>
                </a:lnTo>
                <a:lnTo>
                  <a:pt x="515838" y="53131"/>
                </a:lnTo>
                <a:lnTo>
                  <a:pt x="515342" y="51246"/>
                </a:lnTo>
                <a:lnTo>
                  <a:pt x="514647" y="49658"/>
                </a:lnTo>
                <a:lnTo>
                  <a:pt x="513754" y="48369"/>
                </a:lnTo>
                <a:lnTo>
                  <a:pt x="512861" y="46980"/>
                </a:lnTo>
                <a:lnTo>
                  <a:pt x="511720" y="45938"/>
                </a:lnTo>
                <a:lnTo>
                  <a:pt x="508942" y="44549"/>
                </a:lnTo>
                <a:lnTo>
                  <a:pt x="507305" y="44201"/>
                </a:lnTo>
                <a:lnTo>
                  <a:pt x="533608" y="44201"/>
                </a:lnTo>
                <a:lnTo>
                  <a:pt x="533846" y="45243"/>
                </a:lnTo>
                <a:lnTo>
                  <a:pt x="534739" y="48617"/>
                </a:lnTo>
                <a:lnTo>
                  <a:pt x="535185" y="52685"/>
                </a:lnTo>
                <a:lnTo>
                  <a:pt x="535185" y="99020"/>
                </a:lnTo>
                <a:lnTo>
                  <a:pt x="535037" y="99466"/>
                </a:lnTo>
                <a:lnTo>
                  <a:pt x="531614" y="101252"/>
                </a:lnTo>
                <a:lnTo>
                  <a:pt x="529232" y="101451"/>
                </a:lnTo>
                <a:close/>
              </a:path>
              <a:path w="652779" h="102870">
                <a:moveTo>
                  <a:pt x="650825" y="81111"/>
                </a:moveTo>
                <a:lnTo>
                  <a:pt x="584944" y="81111"/>
                </a:lnTo>
                <a:lnTo>
                  <a:pt x="584299" y="81012"/>
                </a:lnTo>
                <a:lnTo>
                  <a:pt x="581360" y="70494"/>
                </a:lnTo>
                <a:lnTo>
                  <a:pt x="581449" y="68460"/>
                </a:lnTo>
                <a:lnTo>
                  <a:pt x="613767" y="6846"/>
                </a:lnTo>
                <a:lnTo>
                  <a:pt x="613965" y="6449"/>
                </a:lnTo>
                <a:lnTo>
                  <a:pt x="614362" y="6101"/>
                </a:lnTo>
                <a:lnTo>
                  <a:pt x="614957" y="5804"/>
                </a:lnTo>
                <a:lnTo>
                  <a:pt x="615553" y="5407"/>
                </a:lnTo>
                <a:lnTo>
                  <a:pt x="616396" y="5109"/>
                </a:lnTo>
                <a:lnTo>
                  <a:pt x="618579" y="4712"/>
                </a:lnTo>
                <a:lnTo>
                  <a:pt x="619918" y="4564"/>
                </a:lnTo>
                <a:lnTo>
                  <a:pt x="623192" y="4365"/>
                </a:lnTo>
                <a:lnTo>
                  <a:pt x="632221" y="4365"/>
                </a:lnTo>
                <a:lnTo>
                  <a:pt x="635793" y="4564"/>
                </a:lnTo>
                <a:lnTo>
                  <a:pt x="637182" y="4762"/>
                </a:lnTo>
                <a:lnTo>
                  <a:pt x="638175" y="5060"/>
                </a:lnTo>
                <a:lnTo>
                  <a:pt x="639266" y="5357"/>
                </a:lnTo>
                <a:lnTo>
                  <a:pt x="640060" y="5705"/>
                </a:lnTo>
                <a:lnTo>
                  <a:pt x="641052" y="6498"/>
                </a:lnTo>
                <a:lnTo>
                  <a:pt x="641245" y="6846"/>
                </a:lnTo>
                <a:lnTo>
                  <a:pt x="641300" y="21133"/>
                </a:lnTo>
                <a:lnTo>
                  <a:pt x="622399" y="21133"/>
                </a:lnTo>
                <a:lnTo>
                  <a:pt x="596949" y="65484"/>
                </a:lnTo>
                <a:lnTo>
                  <a:pt x="650726" y="65484"/>
                </a:lnTo>
                <a:lnTo>
                  <a:pt x="651371" y="66079"/>
                </a:lnTo>
                <a:lnTo>
                  <a:pt x="651867" y="67270"/>
                </a:lnTo>
                <a:lnTo>
                  <a:pt x="652462" y="68460"/>
                </a:lnTo>
                <a:lnTo>
                  <a:pt x="652760" y="70494"/>
                </a:lnTo>
                <a:lnTo>
                  <a:pt x="652760" y="75852"/>
                </a:lnTo>
                <a:lnTo>
                  <a:pt x="652512" y="77787"/>
                </a:lnTo>
                <a:lnTo>
                  <a:pt x="652015" y="79176"/>
                </a:lnTo>
                <a:lnTo>
                  <a:pt x="651519" y="80466"/>
                </a:lnTo>
                <a:lnTo>
                  <a:pt x="650825" y="81111"/>
                </a:lnTo>
                <a:close/>
              </a:path>
              <a:path w="652779" h="102870">
                <a:moveTo>
                  <a:pt x="641300" y="65484"/>
                </a:moveTo>
                <a:lnTo>
                  <a:pt x="622548" y="65484"/>
                </a:lnTo>
                <a:lnTo>
                  <a:pt x="622548" y="21133"/>
                </a:lnTo>
                <a:lnTo>
                  <a:pt x="641300" y="21133"/>
                </a:lnTo>
                <a:lnTo>
                  <a:pt x="641300" y="65484"/>
                </a:lnTo>
                <a:close/>
              </a:path>
              <a:path w="652779" h="102870">
                <a:moveTo>
                  <a:pt x="635198" y="101451"/>
                </a:moveTo>
                <a:lnTo>
                  <a:pt x="628501" y="101451"/>
                </a:lnTo>
                <a:lnTo>
                  <a:pt x="626119" y="101252"/>
                </a:lnTo>
                <a:lnTo>
                  <a:pt x="622548" y="99020"/>
                </a:lnTo>
                <a:lnTo>
                  <a:pt x="622548" y="81111"/>
                </a:lnTo>
                <a:lnTo>
                  <a:pt x="641300" y="81111"/>
                </a:lnTo>
                <a:lnTo>
                  <a:pt x="641300" y="99020"/>
                </a:lnTo>
                <a:lnTo>
                  <a:pt x="639216" y="100756"/>
                </a:lnTo>
                <a:lnTo>
                  <a:pt x="638522" y="101054"/>
                </a:lnTo>
                <a:lnTo>
                  <a:pt x="637579" y="101252"/>
                </a:lnTo>
                <a:lnTo>
                  <a:pt x="635198" y="101451"/>
                </a:lnTo>
                <a:close/>
              </a:path>
            </a:pathLst>
          </a:custGeom>
          <a:solidFill>
            <a:srgbClr val="FFFFFF"/>
          </a:solidFill>
        </p:spPr>
        <p:txBody>
          <a:bodyPr wrap="square" lIns="0" tIns="0" rIns="0" bIns="0" rtlCol="0"/>
          <a:lstStyle/>
          <a:p>
            <a:endParaRPr/>
          </a:p>
        </p:txBody>
      </p:sp>
      <p:sp>
        <p:nvSpPr>
          <p:cNvPr id="62" name="object 62"/>
          <p:cNvSpPr/>
          <p:nvPr/>
        </p:nvSpPr>
        <p:spPr>
          <a:xfrm>
            <a:off x="311699" y="2595349"/>
            <a:ext cx="2673350" cy="642620"/>
          </a:xfrm>
          <a:custGeom>
            <a:avLst/>
            <a:gdLst/>
            <a:ahLst/>
            <a:cxnLst/>
            <a:rect l="l" t="t" r="r" b="b"/>
            <a:pathLst>
              <a:path w="2673350" h="642619">
                <a:moveTo>
                  <a:pt x="0" y="0"/>
                </a:moveTo>
                <a:lnTo>
                  <a:pt x="2672999" y="0"/>
                </a:lnTo>
                <a:lnTo>
                  <a:pt x="2672999" y="642599"/>
                </a:lnTo>
                <a:lnTo>
                  <a:pt x="0" y="642599"/>
                </a:lnTo>
                <a:lnTo>
                  <a:pt x="0" y="0"/>
                </a:lnTo>
                <a:close/>
              </a:path>
            </a:pathLst>
          </a:custGeom>
          <a:ln w="9524">
            <a:solidFill>
              <a:srgbClr val="FFFFFF"/>
            </a:solidFill>
          </a:ln>
        </p:spPr>
        <p:txBody>
          <a:bodyPr wrap="square" lIns="0" tIns="0" rIns="0" bIns="0" rtlCol="0"/>
          <a:lstStyle/>
          <a:p>
            <a:endParaRPr/>
          </a:p>
        </p:txBody>
      </p:sp>
      <p:sp>
        <p:nvSpPr>
          <p:cNvPr id="63" name="object 63"/>
          <p:cNvSpPr txBox="1"/>
          <p:nvPr/>
        </p:nvSpPr>
        <p:spPr>
          <a:xfrm>
            <a:off x="311699" y="2595349"/>
            <a:ext cx="2673350" cy="642620"/>
          </a:xfrm>
          <a:prstGeom prst="rect">
            <a:avLst/>
          </a:prstGeom>
          <a:solidFill>
            <a:srgbClr val="000000"/>
          </a:solidFill>
        </p:spPr>
        <p:txBody>
          <a:bodyPr vert="horz" wrap="square" lIns="0" tIns="73660" rIns="0" bIns="0" rtlCol="0">
            <a:spAutoFit/>
          </a:bodyPr>
          <a:lstStyle/>
          <a:p>
            <a:pPr marL="85725">
              <a:lnSpc>
                <a:spcPct val="100000"/>
              </a:lnSpc>
              <a:spcBef>
                <a:spcPts val="580"/>
              </a:spcBef>
              <a:tabLst>
                <a:tab pos="1257935" algn="l"/>
              </a:tabLst>
            </a:pPr>
            <a:r>
              <a:rPr sz="2400" b="1" dirty="0">
                <a:solidFill>
                  <a:srgbClr val="FFFFFF"/>
                </a:solidFill>
                <a:latin typeface="Consolas"/>
                <a:cs typeface="Consolas"/>
              </a:rPr>
              <a:t>$&gt;</a:t>
            </a:r>
            <a:r>
              <a:rPr sz="2400" b="1" spc="-5" dirty="0">
                <a:solidFill>
                  <a:srgbClr val="FFFFFF"/>
                </a:solidFill>
                <a:latin typeface="Consolas"/>
                <a:cs typeface="Consolas"/>
              </a:rPr>
              <a:t> </a:t>
            </a:r>
            <a:r>
              <a:rPr sz="2400" b="1" dirty="0">
                <a:solidFill>
                  <a:srgbClr val="FFFFFF"/>
                </a:solidFill>
                <a:latin typeface="Consolas"/>
                <a:cs typeface="Consolas"/>
              </a:rPr>
              <a:t>ls	/user/*</a:t>
            </a:r>
            <a:endParaRPr sz="2400">
              <a:latin typeface="Consolas"/>
              <a:cs typeface="Consolas"/>
            </a:endParaRPr>
          </a:p>
        </p:txBody>
      </p:sp>
      <p:sp>
        <p:nvSpPr>
          <p:cNvPr id="64" name="object 64"/>
          <p:cNvSpPr/>
          <p:nvPr/>
        </p:nvSpPr>
        <p:spPr>
          <a:xfrm>
            <a:off x="3030512" y="2615974"/>
            <a:ext cx="2934593" cy="662953"/>
          </a:xfrm>
          <a:prstGeom prst="rect">
            <a:avLst/>
          </a:prstGeom>
          <a:blipFill>
            <a:blip r:embed="rId14" cstate="print"/>
            <a:stretch>
              <a:fillRect/>
            </a:stretch>
          </a:blipFill>
        </p:spPr>
        <p:txBody>
          <a:bodyPr wrap="square" lIns="0" tIns="0" rIns="0" bIns="0" rtlCol="0"/>
          <a:lstStyle/>
          <a:p>
            <a:endParaRPr/>
          </a:p>
        </p:txBody>
      </p:sp>
      <p:sp>
        <p:nvSpPr>
          <p:cNvPr id="65" name="object 65"/>
          <p:cNvSpPr/>
          <p:nvPr/>
        </p:nvSpPr>
        <p:spPr>
          <a:xfrm>
            <a:off x="390299" y="11842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6" name="object 66"/>
          <p:cNvSpPr/>
          <p:nvPr/>
        </p:nvSpPr>
        <p:spPr>
          <a:xfrm>
            <a:off x="656049" y="1602725"/>
            <a:ext cx="186690" cy="160020"/>
          </a:xfrm>
          <a:custGeom>
            <a:avLst/>
            <a:gdLst/>
            <a:ahLst/>
            <a:cxnLst/>
            <a:rect l="l" t="t" r="r" b="b"/>
            <a:pathLst>
              <a:path w="186690" h="160019">
                <a:moveTo>
                  <a:pt x="0" y="79949"/>
                </a:moveTo>
                <a:lnTo>
                  <a:pt x="0" y="79774"/>
                </a:lnTo>
                <a:lnTo>
                  <a:pt x="10498" y="43069"/>
                </a:lnTo>
                <a:lnTo>
                  <a:pt x="37341" y="15970"/>
                </a:lnTo>
                <a:lnTo>
                  <a:pt x="72797" y="1936"/>
                </a:lnTo>
                <a:lnTo>
                  <a:pt x="93299" y="0"/>
                </a:lnTo>
                <a:lnTo>
                  <a:pt x="130878" y="6749"/>
                </a:lnTo>
                <a:lnTo>
                  <a:pt x="163213" y="27006"/>
                </a:lnTo>
                <a:lnTo>
                  <a:pt x="183475" y="59357"/>
                </a:lnTo>
                <a:lnTo>
                  <a:pt x="186599" y="79949"/>
                </a:lnTo>
                <a:lnTo>
                  <a:pt x="176190" y="116684"/>
                </a:lnTo>
                <a:lnTo>
                  <a:pt x="149410" y="143831"/>
                </a:lnTo>
                <a:lnTo>
                  <a:pt x="113994" y="157926"/>
                </a:lnTo>
                <a:lnTo>
                  <a:pt x="93299" y="159899"/>
                </a:lnTo>
                <a:lnTo>
                  <a:pt x="55721" y="153150"/>
                </a:lnTo>
                <a:lnTo>
                  <a:pt x="23386" y="132893"/>
                </a:lnTo>
                <a:lnTo>
                  <a:pt x="3124" y="100542"/>
                </a:lnTo>
                <a:lnTo>
                  <a:pt x="0" y="80037"/>
                </a:lnTo>
                <a:close/>
              </a:path>
            </a:pathLst>
          </a:custGeom>
          <a:ln w="9524">
            <a:solidFill>
              <a:srgbClr val="000000"/>
            </a:solidFill>
          </a:ln>
        </p:spPr>
        <p:txBody>
          <a:bodyPr wrap="square" lIns="0" tIns="0" rIns="0" bIns="0" rtlCol="0"/>
          <a:lstStyle/>
          <a:p>
            <a:endParaRPr/>
          </a:p>
        </p:txBody>
      </p:sp>
      <p:sp>
        <p:nvSpPr>
          <p:cNvPr id="67" name="object 67"/>
          <p:cNvSpPr/>
          <p:nvPr/>
        </p:nvSpPr>
        <p:spPr>
          <a:xfrm>
            <a:off x="549573" y="1320708"/>
            <a:ext cx="200025" cy="282575"/>
          </a:xfrm>
          <a:custGeom>
            <a:avLst/>
            <a:gdLst/>
            <a:ahLst/>
            <a:cxnLst/>
            <a:rect l="l" t="t" r="r" b="b"/>
            <a:pathLst>
              <a:path w="200025" h="282575">
                <a:moveTo>
                  <a:pt x="0" y="0"/>
                </a:moveTo>
                <a:lnTo>
                  <a:pt x="199799" y="281999"/>
                </a:lnTo>
              </a:path>
            </a:pathLst>
          </a:custGeom>
          <a:ln w="9524">
            <a:solidFill>
              <a:srgbClr val="000000"/>
            </a:solidFill>
          </a:ln>
        </p:spPr>
        <p:txBody>
          <a:bodyPr wrap="square" lIns="0" tIns="0" rIns="0" bIns="0" rtlCol="0"/>
          <a:lstStyle/>
          <a:p>
            <a:endParaRPr/>
          </a:p>
        </p:txBody>
      </p:sp>
      <p:sp>
        <p:nvSpPr>
          <p:cNvPr id="68" name="object 68"/>
          <p:cNvSpPr/>
          <p:nvPr/>
        </p:nvSpPr>
        <p:spPr>
          <a:xfrm>
            <a:off x="390276" y="1739208"/>
            <a:ext cx="293370" cy="316230"/>
          </a:xfrm>
          <a:custGeom>
            <a:avLst/>
            <a:gdLst/>
            <a:ahLst/>
            <a:cxnLst/>
            <a:rect l="l" t="t" r="r" b="b"/>
            <a:pathLst>
              <a:path w="293370" h="316230">
                <a:moveTo>
                  <a:pt x="293100" y="0"/>
                </a:moveTo>
                <a:lnTo>
                  <a:pt x="0" y="316199"/>
                </a:lnTo>
              </a:path>
            </a:pathLst>
          </a:custGeom>
          <a:ln w="9524">
            <a:solidFill>
              <a:srgbClr val="000000"/>
            </a:solidFill>
          </a:ln>
        </p:spPr>
        <p:txBody>
          <a:bodyPr wrap="square" lIns="0" tIns="0" rIns="0" bIns="0" rtlCol="0"/>
          <a:lstStyle/>
          <a:p>
            <a:endParaRPr/>
          </a:p>
        </p:txBody>
      </p:sp>
      <p:sp>
        <p:nvSpPr>
          <p:cNvPr id="69" name="object 69"/>
          <p:cNvSpPr/>
          <p:nvPr/>
        </p:nvSpPr>
        <p:spPr>
          <a:xfrm>
            <a:off x="749349" y="1762624"/>
            <a:ext cx="27305" cy="269875"/>
          </a:xfrm>
          <a:custGeom>
            <a:avLst/>
            <a:gdLst/>
            <a:ahLst/>
            <a:cxnLst/>
            <a:rect l="l" t="t" r="r" b="b"/>
            <a:pathLst>
              <a:path w="27304" h="269875">
                <a:moveTo>
                  <a:pt x="0" y="0"/>
                </a:moveTo>
                <a:lnTo>
                  <a:pt x="27299" y="269399"/>
                </a:lnTo>
              </a:path>
            </a:pathLst>
          </a:custGeom>
          <a:ln w="9524">
            <a:solidFill>
              <a:srgbClr val="000000"/>
            </a:solidFill>
          </a:ln>
        </p:spPr>
        <p:txBody>
          <a:bodyPr wrap="square" lIns="0" tIns="0" rIns="0" bIns="0" rtlCol="0"/>
          <a:lstStyle/>
          <a:p>
            <a:endParaRPr/>
          </a:p>
        </p:txBody>
      </p:sp>
      <p:sp>
        <p:nvSpPr>
          <p:cNvPr id="70" name="object 70"/>
          <p:cNvSpPr/>
          <p:nvPr/>
        </p:nvSpPr>
        <p:spPr>
          <a:xfrm>
            <a:off x="815323" y="1739208"/>
            <a:ext cx="314960" cy="316230"/>
          </a:xfrm>
          <a:custGeom>
            <a:avLst/>
            <a:gdLst/>
            <a:ahLst/>
            <a:cxnLst/>
            <a:rect l="l" t="t" r="r" b="b"/>
            <a:pathLst>
              <a:path w="314959" h="316230">
                <a:moveTo>
                  <a:pt x="0" y="0"/>
                </a:moveTo>
                <a:lnTo>
                  <a:pt x="314399" y="316199"/>
                </a:lnTo>
              </a:path>
            </a:pathLst>
          </a:custGeom>
          <a:ln w="9524">
            <a:solidFill>
              <a:srgbClr val="000000"/>
            </a:solidFill>
          </a:ln>
        </p:spPr>
        <p:txBody>
          <a:bodyPr wrap="square" lIns="0" tIns="0" rIns="0" bIns="0" rtlCol="0"/>
          <a:lstStyle/>
          <a:p>
            <a:endParaRPr/>
          </a:p>
        </p:txBody>
      </p:sp>
      <p:sp>
        <p:nvSpPr>
          <p:cNvPr id="71" name="object 71"/>
          <p:cNvSpPr txBox="1"/>
          <p:nvPr/>
        </p:nvSpPr>
        <p:spPr>
          <a:xfrm>
            <a:off x="589287" y="1127776"/>
            <a:ext cx="7493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a:t>
            </a:r>
            <a:endParaRPr sz="1400">
              <a:latin typeface="Arial"/>
              <a:cs typeface="Arial"/>
            </a:endParaRPr>
          </a:p>
        </p:txBody>
      </p:sp>
      <p:sp>
        <p:nvSpPr>
          <p:cNvPr id="72" name="object 72"/>
          <p:cNvSpPr txBox="1">
            <a:spLocks noGrp="1"/>
          </p:cNvSpPr>
          <p:nvPr>
            <p:ph type="title"/>
          </p:nvPr>
        </p:nvSpPr>
        <p:spPr>
          <a:prstGeom prst="rect">
            <a:avLst/>
          </a:prstGeom>
        </p:spPr>
        <p:txBody>
          <a:bodyPr vert="horz" wrap="square" lIns="0" tIns="0" rIns="0" bIns="0" rtlCol="0">
            <a:spAutoFit/>
          </a:bodyPr>
          <a:lstStyle/>
          <a:p>
            <a:pPr marL="12700">
              <a:lnSpc>
                <a:spcPct val="100000"/>
              </a:lnSpc>
            </a:pPr>
            <a:r>
              <a:rPr spc="-5" dirty="0"/>
              <a:t>user</a:t>
            </a:r>
          </a:p>
        </p:txBody>
      </p:sp>
      <p:sp>
        <p:nvSpPr>
          <p:cNvPr id="73" name="object 73"/>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4" name="object 74"/>
          <p:cNvSpPr/>
          <p:nvPr/>
        </p:nvSpPr>
        <p:spPr>
          <a:xfrm>
            <a:off x="281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5" name="object 75"/>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6" name="object 76"/>
          <p:cNvSpPr/>
          <p:nvPr/>
        </p:nvSpPr>
        <p:spPr>
          <a:xfrm>
            <a:off x="662899"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7" name="object 77"/>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solidFill>
            <a:srgbClr val="3C78D8"/>
          </a:solidFill>
        </p:spPr>
        <p:txBody>
          <a:bodyPr wrap="square" lIns="0" tIns="0" rIns="0" bIns="0" rtlCol="0"/>
          <a:lstStyle/>
          <a:p>
            <a:endParaRPr/>
          </a:p>
        </p:txBody>
      </p:sp>
      <p:sp>
        <p:nvSpPr>
          <p:cNvPr id="78" name="object 78"/>
          <p:cNvSpPr/>
          <p:nvPr/>
        </p:nvSpPr>
        <p:spPr>
          <a:xfrm>
            <a:off x="1043900" y="2055399"/>
            <a:ext cx="200025" cy="160020"/>
          </a:xfrm>
          <a:custGeom>
            <a:avLst/>
            <a:gdLst/>
            <a:ahLst/>
            <a:cxnLst/>
            <a:rect l="l" t="t" r="r" b="b"/>
            <a:pathLst>
              <a:path w="200025" h="160019">
                <a:moveTo>
                  <a:pt x="0" y="0"/>
                </a:moveTo>
                <a:lnTo>
                  <a:pt x="199799" y="0"/>
                </a:lnTo>
                <a:lnTo>
                  <a:pt x="199799" y="159899"/>
                </a:lnTo>
                <a:lnTo>
                  <a:pt x="0" y="159899"/>
                </a:lnTo>
                <a:lnTo>
                  <a:pt x="0" y="0"/>
                </a:lnTo>
                <a:close/>
              </a:path>
            </a:pathLst>
          </a:custGeom>
          <a:ln w="9524">
            <a:solidFill>
              <a:srgbClr val="595959"/>
            </a:solidFill>
          </a:ln>
        </p:spPr>
        <p:txBody>
          <a:bodyPr wrap="square" lIns="0" tIns="0" rIns="0" bIns="0" rtlCol="0"/>
          <a:lstStyle/>
          <a:p>
            <a:endParaRPr/>
          </a:p>
        </p:txBody>
      </p:sp>
      <p:sp>
        <p:nvSpPr>
          <p:cNvPr id="79" name="object 79"/>
          <p:cNvSpPr txBox="1"/>
          <p:nvPr/>
        </p:nvSpPr>
        <p:spPr>
          <a:xfrm>
            <a:off x="301276" y="2187638"/>
            <a:ext cx="944244" cy="224790"/>
          </a:xfrm>
          <a:prstGeom prst="rect">
            <a:avLst/>
          </a:prstGeom>
        </p:spPr>
        <p:txBody>
          <a:bodyPr vert="horz" wrap="square" lIns="0" tIns="0" rIns="0" bIns="0" rtlCol="0">
            <a:spAutoFit/>
          </a:bodyPr>
          <a:lstStyle/>
          <a:p>
            <a:pPr marL="12700">
              <a:lnSpc>
                <a:spcPct val="100000"/>
              </a:lnSpc>
              <a:tabLst>
                <a:tab pos="367665" algn="l"/>
                <a:tab pos="723265" algn="l"/>
              </a:tabLst>
            </a:pPr>
            <a:r>
              <a:rPr sz="1400" spc="-5" dirty="0">
                <a:latin typeface="Arial"/>
                <a:cs typeface="Arial"/>
              </a:rPr>
              <a:t>F1	F2	</a:t>
            </a:r>
            <a:r>
              <a:rPr sz="1400" b="1" spc="-5" dirty="0">
                <a:solidFill>
                  <a:srgbClr val="A64D78"/>
                </a:solidFill>
                <a:latin typeface="Arial"/>
                <a:cs typeface="Arial"/>
              </a:rPr>
              <a:t>F3</a:t>
            </a:r>
            <a:endParaRPr sz="1400">
              <a:latin typeface="Arial"/>
              <a:cs typeface="Arial"/>
            </a:endParaRPr>
          </a:p>
        </p:txBody>
      </p:sp>
      <p:sp>
        <p:nvSpPr>
          <p:cNvPr id="80" name="object 80"/>
          <p:cNvSpPr txBox="1"/>
          <p:nvPr/>
        </p:nvSpPr>
        <p:spPr>
          <a:xfrm>
            <a:off x="2560952" y="3804114"/>
            <a:ext cx="7493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a:t>
            </a:r>
            <a:endParaRPr sz="1400">
              <a:latin typeface="Arial"/>
              <a:cs typeface="Arial"/>
            </a:endParaRPr>
          </a:p>
        </p:txBody>
      </p:sp>
      <p:sp>
        <p:nvSpPr>
          <p:cNvPr id="81" name="object 81"/>
          <p:cNvSpPr txBox="1"/>
          <p:nvPr/>
        </p:nvSpPr>
        <p:spPr>
          <a:xfrm>
            <a:off x="4136233" y="3804114"/>
            <a:ext cx="401320" cy="203200"/>
          </a:xfrm>
          <a:prstGeom prst="rect">
            <a:avLst/>
          </a:prstGeom>
        </p:spPr>
        <p:txBody>
          <a:bodyPr vert="horz" wrap="square" lIns="0" tIns="0" rIns="0" bIns="0" rtlCol="0">
            <a:spAutoFit/>
          </a:bodyPr>
          <a:lstStyle/>
          <a:p>
            <a:pPr marL="12700">
              <a:lnSpc>
                <a:spcPts val="1515"/>
              </a:lnSpc>
            </a:pPr>
            <a:r>
              <a:rPr sz="1400" b="1" spc="-5" dirty="0">
                <a:latin typeface="Arial"/>
                <a:cs typeface="Arial"/>
              </a:rPr>
              <a:t>user</a:t>
            </a:r>
            <a:endParaRPr sz="1400">
              <a:latin typeface="Arial"/>
              <a:cs typeface="Arial"/>
            </a:endParaRPr>
          </a:p>
        </p:txBody>
      </p:sp>
      <p:sp>
        <p:nvSpPr>
          <p:cNvPr id="82" name="object 82"/>
          <p:cNvSpPr txBox="1"/>
          <p:nvPr/>
        </p:nvSpPr>
        <p:spPr>
          <a:xfrm>
            <a:off x="5958500" y="3804114"/>
            <a:ext cx="233045" cy="793750"/>
          </a:xfrm>
          <a:prstGeom prst="rect">
            <a:avLst/>
          </a:prstGeom>
        </p:spPr>
        <p:txBody>
          <a:bodyPr vert="horz" wrap="square" lIns="0" tIns="0" rIns="0" bIns="0" rtlCol="0">
            <a:spAutoFit/>
          </a:bodyPr>
          <a:lstStyle/>
          <a:p>
            <a:pPr marL="12700">
              <a:lnSpc>
                <a:spcPts val="1515"/>
              </a:lnSpc>
            </a:pPr>
            <a:r>
              <a:rPr sz="1400" b="1" spc="-5" dirty="0">
                <a:latin typeface="Arial"/>
                <a:cs typeface="Arial"/>
              </a:rPr>
              <a:t>F1</a:t>
            </a:r>
            <a:endParaRPr sz="1400">
              <a:latin typeface="Arial"/>
              <a:cs typeface="Arial"/>
            </a:endParaRPr>
          </a:p>
          <a:p>
            <a:pPr marL="12700" marR="5080">
              <a:lnSpc>
                <a:spcPct val="138300"/>
              </a:lnSpc>
            </a:pPr>
            <a:r>
              <a:rPr sz="1400" b="1" spc="-5" dirty="0">
                <a:latin typeface="Arial"/>
                <a:cs typeface="Arial"/>
              </a:rPr>
              <a:t>F2  F3</a:t>
            </a:r>
            <a:endParaRPr sz="1400">
              <a:latin typeface="Arial"/>
              <a:cs typeface="Arial"/>
            </a:endParaRPr>
          </a:p>
        </p:txBody>
      </p:sp>
      <p:sp>
        <p:nvSpPr>
          <p:cNvPr id="83" name="object 83"/>
          <p:cNvSpPr txBox="1"/>
          <p:nvPr/>
        </p:nvSpPr>
        <p:spPr>
          <a:xfrm>
            <a:off x="7151325" y="3804114"/>
            <a:ext cx="1299210" cy="793750"/>
          </a:xfrm>
          <a:prstGeom prst="rect">
            <a:avLst/>
          </a:prstGeom>
        </p:spPr>
        <p:txBody>
          <a:bodyPr vert="horz" wrap="square" lIns="0" tIns="0" rIns="0" bIns="0" rtlCol="0">
            <a:spAutoFit/>
          </a:bodyPr>
          <a:lstStyle/>
          <a:p>
            <a:pPr marL="12700">
              <a:lnSpc>
                <a:spcPts val="1515"/>
              </a:lnSpc>
            </a:pPr>
            <a:r>
              <a:rPr sz="1400" spc="-5" dirty="0">
                <a:latin typeface="Arial"/>
                <a:cs typeface="Arial"/>
              </a:rPr>
              <a:t>[{3,1},{3,2},{3,3}</a:t>
            </a:r>
            <a:endParaRPr sz="1400">
              <a:latin typeface="Arial"/>
              <a:cs typeface="Arial"/>
            </a:endParaRPr>
          </a:p>
          <a:p>
            <a:pPr marL="12700">
              <a:lnSpc>
                <a:spcPct val="100000"/>
              </a:lnSpc>
              <a:spcBef>
                <a:spcPts val="645"/>
              </a:spcBef>
            </a:pPr>
            <a:r>
              <a:rPr sz="1400" spc="-5" dirty="0">
                <a:latin typeface="Arial"/>
                <a:cs typeface="Arial"/>
              </a:rPr>
              <a:t>],[{3,1,1},{3,1,2},</a:t>
            </a:r>
            <a:endParaRPr sz="1400">
              <a:latin typeface="Arial"/>
              <a:cs typeface="Arial"/>
            </a:endParaRPr>
          </a:p>
          <a:p>
            <a:pPr marL="12700">
              <a:lnSpc>
                <a:spcPct val="100000"/>
              </a:lnSpc>
              <a:spcBef>
                <a:spcPts val="645"/>
              </a:spcBef>
            </a:pPr>
            <a:r>
              <a:rPr sz="1400" spc="-5" dirty="0">
                <a:latin typeface="Arial"/>
                <a:cs typeface="Arial"/>
              </a:rPr>
              <a:t>{3,1,3},{3,2,4}</a:t>
            </a:r>
            <a:endParaRPr sz="1400">
              <a:latin typeface="Arial"/>
              <a:cs typeface="Arial"/>
            </a:endParaRPr>
          </a:p>
        </p:txBody>
      </p:sp>
      <p:sp>
        <p:nvSpPr>
          <p:cNvPr id="84" name="object 84"/>
          <p:cNvSpPr txBox="1"/>
          <p:nvPr/>
        </p:nvSpPr>
        <p:spPr>
          <a:xfrm>
            <a:off x="7151325" y="4689564"/>
            <a:ext cx="766445" cy="203200"/>
          </a:xfrm>
          <a:prstGeom prst="rect">
            <a:avLst/>
          </a:prstGeom>
        </p:spPr>
        <p:txBody>
          <a:bodyPr vert="horz" wrap="square" lIns="0" tIns="0" rIns="0" bIns="0" rtlCol="0">
            <a:spAutoFit/>
          </a:bodyPr>
          <a:lstStyle/>
          <a:p>
            <a:pPr marL="12700">
              <a:lnSpc>
                <a:spcPts val="1515"/>
              </a:lnSpc>
            </a:pPr>
            <a:r>
              <a:rPr sz="1400" spc="-5" dirty="0">
                <a:latin typeface="Arial"/>
                <a:cs typeface="Arial"/>
              </a:rPr>
              <a:t>…{3,3,9}]</a:t>
            </a:r>
            <a:endParaRPr sz="1400">
              <a:latin typeface="Arial"/>
              <a:cs typeface="Arial"/>
            </a:endParaRPr>
          </a:p>
        </p:txBody>
      </p:sp>
      <p:sp>
        <p:nvSpPr>
          <p:cNvPr id="85" name="object 8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40</a:t>
            </a:fld>
            <a:endParaRPr spc="-5"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286000" y="438150"/>
            <a:ext cx="4572000" cy="646331"/>
          </a:xfrm>
          <a:prstGeom prst="rect">
            <a:avLst/>
          </a:prstGeom>
          <a:noFill/>
        </p:spPr>
        <p:txBody>
          <a:bodyPr wrap="square" rtlCol="0">
            <a:spAutoFit/>
          </a:bodyPr>
          <a:lstStyle/>
          <a:p>
            <a:r>
              <a:rPr lang="en-US" altLang="zh-CN" sz="3600"/>
              <a:t>Metadata Partitioning</a:t>
            </a:r>
            <a:endParaRPr lang="zh-CN" altLang="en-US" sz="3600" dirty="0"/>
          </a:p>
        </p:txBody>
      </p:sp>
      <p:sp>
        <p:nvSpPr>
          <p:cNvPr id="5" name="文本框 4"/>
          <p:cNvSpPr txBox="1"/>
          <p:nvPr/>
        </p:nvSpPr>
        <p:spPr>
          <a:xfrm>
            <a:off x="990600" y="1428750"/>
            <a:ext cx="7772400" cy="2246769"/>
          </a:xfrm>
          <a:prstGeom prst="rect">
            <a:avLst/>
          </a:prstGeom>
          <a:noFill/>
        </p:spPr>
        <p:txBody>
          <a:bodyPr wrap="square" rtlCol="0">
            <a:spAutoFit/>
          </a:bodyPr>
          <a:lstStyle/>
          <a:p>
            <a:pPr marL="285750" indent="-285750">
              <a:buFont typeface="Arial" panose="020B0604020202020204" pitchFamily="34" charset="0"/>
              <a:buChar char="•"/>
            </a:pPr>
            <a:r>
              <a:rPr lang="en-US" altLang="zh-CN" sz="2800" dirty="0" err="1"/>
              <a:t>HopsFS</a:t>
            </a:r>
            <a:r>
              <a:rPr lang="en-US" altLang="zh-CN" sz="2800" dirty="0"/>
              <a:t> partitions </a:t>
            </a:r>
            <a:r>
              <a:rPr lang="en-US" altLang="zh-CN" sz="2800" dirty="0" err="1"/>
              <a:t>inodes</a:t>
            </a:r>
            <a:r>
              <a:rPr lang="en-US" altLang="zh-CN" sz="2800" dirty="0"/>
              <a:t> by their parents’ </a:t>
            </a:r>
            <a:r>
              <a:rPr lang="en-US" altLang="zh-CN" sz="2800" dirty="0" err="1"/>
              <a:t>inode</a:t>
            </a:r>
            <a:r>
              <a:rPr lang="en-US" altLang="zh-CN" sz="2800" dirty="0"/>
              <a:t> </a:t>
            </a:r>
            <a:r>
              <a:rPr lang="en-US" altLang="zh-CN" sz="2800" dirty="0" smtClean="0"/>
              <a:t>IDs</a:t>
            </a:r>
          </a:p>
          <a:p>
            <a:pPr marL="285750" indent="-285750">
              <a:buFont typeface="Arial" panose="020B0604020202020204" pitchFamily="34" charset="0"/>
              <a:buChar char="•"/>
            </a:pPr>
            <a:endParaRPr lang="en-US" altLang="zh-CN" sz="2800" dirty="0"/>
          </a:p>
          <a:p>
            <a:pPr marL="285750" indent="-285750">
              <a:buFont typeface="Arial" panose="020B0604020202020204" pitchFamily="34" charset="0"/>
              <a:buChar char="•"/>
            </a:pPr>
            <a:r>
              <a:rPr lang="en-US" altLang="zh-CN" sz="2800" dirty="0"/>
              <a:t>File </a:t>
            </a:r>
            <a:r>
              <a:rPr lang="en-US" altLang="zh-CN" sz="2800" dirty="0" err="1"/>
              <a:t>inode</a:t>
            </a:r>
            <a:r>
              <a:rPr lang="en-US" altLang="zh-CN" sz="2800" dirty="0"/>
              <a:t> related </a:t>
            </a:r>
            <a:r>
              <a:rPr lang="en-US" altLang="zh-CN" sz="2800" dirty="0" smtClean="0"/>
              <a:t>metadata is </a:t>
            </a:r>
            <a:r>
              <a:rPr lang="en-US" altLang="zh-CN" sz="2800" dirty="0"/>
              <a:t>partitioned using the file’s </a:t>
            </a:r>
            <a:r>
              <a:rPr lang="en-US" altLang="zh-CN" sz="2800" dirty="0" err="1"/>
              <a:t>inode</a:t>
            </a:r>
            <a:r>
              <a:rPr lang="en-US" altLang="zh-CN" sz="2800" dirty="0"/>
              <a:t> ID. </a:t>
            </a:r>
            <a:endParaRPr lang="zh-CN" altLang="en-US" sz="2800" dirty="0"/>
          </a:p>
        </p:txBody>
      </p:sp>
    </p:spTree>
    <p:extLst>
      <p:ext uri="{BB962C8B-B14F-4D97-AF65-F5344CB8AC3E}">
        <p14:creationId xmlns:p14="http://schemas.microsoft.com/office/powerpoint/2010/main" val="280715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82254" y="1687630"/>
            <a:ext cx="5005015" cy="52327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65659" y="2421055"/>
            <a:ext cx="6192440" cy="522982"/>
          </a:xfrm>
          <a:prstGeom prst="rect">
            <a:avLst/>
          </a:prstGeom>
          <a:blipFill>
            <a:blip r:embed="rId5" cstate="print"/>
            <a:stretch>
              <a:fillRect/>
            </a:stretch>
          </a:blipFill>
        </p:spPr>
        <p:txBody>
          <a:bodyPr wrap="square" lIns="0" tIns="0" rIns="0" bIns="0" rtlCol="0"/>
          <a:lstStyle/>
          <a:p>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42</a:t>
            </a:fld>
            <a:endParaRPr spc="-5"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2540606" cy="30256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10925" y="1392325"/>
            <a:ext cx="7437273" cy="2894199"/>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43</a:t>
            </a:fld>
            <a:endParaRPr spc="-5"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374457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39425" y="1152475"/>
            <a:ext cx="7493774" cy="2718474"/>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893168" y="4336563"/>
            <a:ext cx="1645285" cy="434340"/>
          </a:xfrm>
          <a:prstGeom prst="rect">
            <a:avLst/>
          </a:prstGeom>
        </p:spPr>
        <p:txBody>
          <a:bodyPr vert="horz" wrap="square" lIns="0" tIns="0" rIns="0" bIns="0" rtlCol="0">
            <a:spAutoFit/>
          </a:bodyPr>
          <a:lstStyle/>
          <a:p>
            <a:pPr marL="348615" indent="-335915">
              <a:lnSpc>
                <a:spcPts val="1664"/>
              </a:lnSpc>
              <a:buChar char="●"/>
              <a:tabLst>
                <a:tab pos="349250" algn="l"/>
              </a:tabLst>
            </a:pPr>
            <a:r>
              <a:rPr sz="1400" b="1" spc="-5" dirty="0">
                <a:solidFill>
                  <a:srgbClr val="CC0000"/>
                </a:solidFill>
                <a:latin typeface="Arial"/>
                <a:cs typeface="Arial"/>
              </a:rPr>
              <a:t>Exclusive</a:t>
            </a:r>
            <a:r>
              <a:rPr sz="1400" b="1" spc="-50" dirty="0">
                <a:solidFill>
                  <a:srgbClr val="CC0000"/>
                </a:solidFill>
                <a:latin typeface="Arial"/>
                <a:cs typeface="Arial"/>
              </a:rPr>
              <a:t> </a:t>
            </a:r>
            <a:r>
              <a:rPr sz="1400" b="1" spc="-5" dirty="0">
                <a:solidFill>
                  <a:srgbClr val="CC0000"/>
                </a:solidFill>
                <a:latin typeface="Arial"/>
                <a:cs typeface="Arial"/>
              </a:rPr>
              <a:t>Lock</a:t>
            </a:r>
            <a:endParaRPr sz="1400">
              <a:latin typeface="Arial"/>
              <a:cs typeface="Arial"/>
            </a:endParaRPr>
          </a:p>
          <a:p>
            <a:pPr marL="348615" indent="-335915">
              <a:lnSpc>
                <a:spcPts val="1664"/>
              </a:lnSpc>
              <a:buChar char="●"/>
              <a:tabLst>
                <a:tab pos="349250" algn="l"/>
              </a:tabLst>
            </a:pPr>
            <a:r>
              <a:rPr sz="1400" b="1" spc="-5" dirty="0">
                <a:solidFill>
                  <a:srgbClr val="1155CC"/>
                </a:solidFill>
                <a:latin typeface="Arial"/>
                <a:cs typeface="Arial"/>
              </a:rPr>
              <a:t>Shared</a:t>
            </a:r>
            <a:r>
              <a:rPr sz="1400" b="1" spc="-65" dirty="0">
                <a:solidFill>
                  <a:srgbClr val="1155CC"/>
                </a:solidFill>
                <a:latin typeface="Arial"/>
                <a:cs typeface="Arial"/>
              </a:rPr>
              <a:t> </a:t>
            </a:r>
            <a:r>
              <a:rPr sz="1400" b="1" spc="-5" dirty="0">
                <a:solidFill>
                  <a:srgbClr val="1155CC"/>
                </a:solidFill>
                <a:latin typeface="Arial"/>
                <a:cs typeface="Arial"/>
              </a:rPr>
              <a:t>Lock</a:t>
            </a:r>
            <a:endParaRPr sz="1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44</a:t>
            </a:fld>
            <a:endParaRPr spc="-5"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374457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39425" y="1152475"/>
            <a:ext cx="7493774" cy="2718474"/>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893168" y="4336563"/>
            <a:ext cx="1645285" cy="434340"/>
          </a:xfrm>
          <a:prstGeom prst="rect">
            <a:avLst/>
          </a:prstGeom>
        </p:spPr>
        <p:txBody>
          <a:bodyPr vert="horz" wrap="square" lIns="0" tIns="0" rIns="0" bIns="0" rtlCol="0">
            <a:spAutoFit/>
          </a:bodyPr>
          <a:lstStyle/>
          <a:p>
            <a:pPr marL="348615" indent="-335915">
              <a:lnSpc>
                <a:spcPts val="1664"/>
              </a:lnSpc>
              <a:buChar char="●"/>
              <a:tabLst>
                <a:tab pos="349250" algn="l"/>
              </a:tabLst>
            </a:pPr>
            <a:r>
              <a:rPr sz="1400" b="1" spc="-5" dirty="0">
                <a:solidFill>
                  <a:srgbClr val="CC0000"/>
                </a:solidFill>
                <a:latin typeface="Arial"/>
                <a:cs typeface="Arial"/>
              </a:rPr>
              <a:t>Exclusive</a:t>
            </a:r>
            <a:r>
              <a:rPr sz="1400" b="1" spc="-50" dirty="0">
                <a:solidFill>
                  <a:srgbClr val="CC0000"/>
                </a:solidFill>
                <a:latin typeface="Arial"/>
                <a:cs typeface="Arial"/>
              </a:rPr>
              <a:t> </a:t>
            </a:r>
            <a:r>
              <a:rPr sz="1400" b="1" spc="-5" dirty="0">
                <a:solidFill>
                  <a:srgbClr val="CC0000"/>
                </a:solidFill>
                <a:latin typeface="Arial"/>
                <a:cs typeface="Arial"/>
              </a:rPr>
              <a:t>Lock</a:t>
            </a:r>
            <a:endParaRPr sz="1400">
              <a:latin typeface="Arial"/>
              <a:cs typeface="Arial"/>
            </a:endParaRPr>
          </a:p>
          <a:p>
            <a:pPr marL="348615" indent="-335915">
              <a:lnSpc>
                <a:spcPts val="1664"/>
              </a:lnSpc>
              <a:buChar char="●"/>
              <a:tabLst>
                <a:tab pos="349250" algn="l"/>
              </a:tabLst>
            </a:pPr>
            <a:r>
              <a:rPr sz="1400" b="1" spc="-5" dirty="0">
                <a:solidFill>
                  <a:srgbClr val="1155CC"/>
                </a:solidFill>
                <a:latin typeface="Arial"/>
                <a:cs typeface="Arial"/>
              </a:rPr>
              <a:t>Shared</a:t>
            </a:r>
            <a:r>
              <a:rPr sz="1400" b="1" spc="-65" dirty="0">
                <a:solidFill>
                  <a:srgbClr val="1155CC"/>
                </a:solidFill>
                <a:latin typeface="Arial"/>
                <a:cs typeface="Arial"/>
              </a:rPr>
              <a:t> </a:t>
            </a:r>
            <a:r>
              <a:rPr sz="1400" b="1" spc="-5" dirty="0">
                <a:solidFill>
                  <a:srgbClr val="1155CC"/>
                </a:solidFill>
                <a:latin typeface="Arial"/>
                <a:cs typeface="Arial"/>
              </a:rPr>
              <a:t>Lock</a:t>
            </a:r>
            <a:endParaRPr sz="1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45</a:t>
            </a:fld>
            <a:endParaRPr spc="-5" dirty="0"/>
          </a:p>
        </p:txBody>
      </p:sp>
    </p:spTree>
    <p:extLst>
      <p:ext uri="{BB962C8B-B14F-4D97-AF65-F5344CB8AC3E}">
        <p14:creationId xmlns:p14="http://schemas.microsoft.com/office/powerpoint/2010/main" val="11899109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3744572" cy="30703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46</a:t>
            </a:fld>
            <a:endParaRPr spc="-5" dirty="0"/>
          </a:p>
        </p:txBody>
      </p:sp>
      <p:sp>
        <p:nvSpPr>
          <p:cNvPr id="6" name="文本框 5"/>
          <p:cNvSpPr txBox="1"/>
          <p:nvPr/>
        </p:nvSpPr>
        <p:spPr>
          <a:xfrm>
            <a:off x="508626" y="1428750"/>
            <a:ext cx="7568574" cy="1631216"/>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t>hierarchical locking [19] for </a:t>
            </a:r>
            <a:r>
              <a:rPr lang="en-US" altLang="zh-CN" sz="2800" dirty="0" err="1"/>
              <a:t>inode</a:t>
            </a:r>
            <a:r>
              <a:rPr lang="en-US" altLang="zh-CN" sz="2800" dirty="0"/>
              <a:t> </a:t>
            </a:r>
            <a:r>
              <a:rPr lang="en-US" altLang="zh-CN" sz="2800" dirty="0" smtClean="0"/>
              <a:t>operations</a:t>
            </a:r>
          </a:p>
          <a:p>
            <a:pPr marL="342900" indent="-342900">
              <a:buFont typeface="Arial" panose="020B0604020202020204" pitchFamily="34" charset="0"/>
              <a:buChar char="•"/>
            </a:pPr>
            <a:endParaRPr lang="en-US" altLang="zh-CN" sz="2400" dirty="0"/>
          </a:p>
          <a:p>
            <a:pPr marL="800100" lvl="1" indent="-342900">
              <a:buFont typeface="Arial" panose="020B0604020202020204" pitchFamily="34" charset="0"/>
              <a:buChar char="•"/>
            </a:pPr>
            <a:r>
              <a:rPr lang="en-US" altLang="zh-CN" sz="2400" dirty="0"/>
              <a:t>taking a lock on an </a:t>
            </a:r>
            <a:r>
              <a:rPr lang="en-US" altLang="zh-CN" sz="2400" dirty="0" err="1"/>
              <a:t>inode</a:t>
            </a:r>
            <a:r>
              <a:rPr lang="en-US" altLang="zh-CN" sz="2400" dirty="0"/>
              <a:t> implicitly locks the tree of file </a:t>
            </a:r>
            <a:r>
              <a:rPr lang="en-US" altLang="zh-CN" sz="2400" dirty="0" err="1"/>
              <a:t>inode</a:t>
            </a:r>
            <a:r>
              <a:rPr lang="en-US" altLang="zh-CN" sz="2400" dirty="0"/>
              <a:t> related data</a:t>
            </a:r>
            <a:endParaRPr lang="zh-CN" altLang="en-US" sz="2400" dirty="0"/>
          </a:p>
        </p:txBody>
      </p:sp>
    </p:spTree>
    <p:extLst>
      <p:ext uri="{BB962C8B-B14F-4D97-AF65-F5344CB8AC3E}">
        <p14:creationId xmlns:p14="http://schemas.microsoft.com/office/powerpoint/2010/main" val="192530258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374457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939425" y="1152475"/>
            <a:ext cx="7493774" cy="2718474"/>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893168" y="4336563"/>
            <a:ext cx="1645285" cy="434340"/>
          </a:xfrm>
          <a:prstGeom prst="rect">
            <a:avLst/>
          </a:prstGeom>
        </p:spPr>
        <p:txBody>
          <a:bodyPr vert="horz" wrap="square" lIns="0" tIns="0" rIns="0" bIns="0" rtlCol="0">
            <a:spAutoFit/>
          </a:bodyPr>
          <a:lstStyle/>
          <a:p>
            <a:pPr marL="348615" indent="-335915">
              <a:lnSpc>
                <a:spcPts val="1664"/>
              </a:lnSpc>
              <a:buChar char="●"/>
              <a:tabLst>
                <a:tab pos="349250" algn="l"/>
              </a:tabLst>
            </a:pPr>
            <a:r>
              <a:rPr sz="1400" b="1" spc="-5" dirty="0">
                <a:solidFill>
                  <a:srgbClr val="CC0000"/>
                </a:solidFill>
                <a:latin typeface="Arial"/>
                <a:cs typeface="Arial"/>
              </a:rPr>
              <a:t>Exclusive</a:t>
            </a:r>
            <a:r>
              <a:rPr sz="1400" b="1" spc="-50" dirty="0">
                <a:solidFill>
                  <a:srgbClr val="CC0000"/>
                </a:solidFill>
                <a:latin typeface="Arial"/>
                <a:cs typeface="Arial"/>
              </a:rPr>
              <a:t> </a:t>
            </a:r>
            <a:r>
              <a:rPr sz="1400" b="1" spc="-5" dirty="0">
                <a:solidFill>
                  <a:srgbClr val="CC0000"/>
                </a:solidFill>
                <a:latin typeface="Arial"/>
                <a:cs typeface="Arial"/>
              </a:rPr>
              <a:t>Lock</a:t>
            </a:r>
            <a:endParaRPr sz="1400">
              <a:latin typeface="Arial"/>
              <a:cs typeface="Arial"/>
            </a:endParaRPr>
          </a:p>
          <a:p>
            <a:pPr marL="348615" indent="-335915">
              <a:lnSpc>
                <a:spcPts val="1664"/>
              </a:lnSpc>
              <a:buChar char="●"/>
              <a:tabLst>
                <a:tab pos="349250" algn="l"/>
              </a:tabLst>
            </a:pPr>
            <a:r>
              <a:rPr sz="1400" b="1" spc="-5" dirty="0">
                <a:solidFill>
                  <a:srgbClr val="1155CC"/>
                </a:solidFill>
                <a:latin typeface="Arial"/>
                <a:cs typeface="Arial"/>
              </a:rPr>
              <a:t>Shared</a:t>
            </a:r>
            <a:r>
              <a:rPr sz="1400" b="1" spc="-65" dirty="0">
                <a:solidFill>
                  <a:srgbClr val="1155CC"/>
                </a:solidFill>
                <a:latin typeface="Arial"/>
                <a:cs typeface="Arial"/>
              </a:rPr>
              <a:t> </a:t>
            </a:r>
            <a:r>
              <a:rPr sz="1400" b="1" spc="-5" dirty="0">
                <a:solidFill>
                  <a:srgbClr val="1155CC"/>
                </a:solidFill>
                <a:latin typeface="Arial"/>
                <a:cs typeface="Arial"/>
              </a:rPr>
              <a:t>Lock</a:t>
            </a:r>
            <a:endParaRPr sz="1400">
              <a:latin typeface="Arial"/>
              <a:cs typeface="Arial"/>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47</a:t>
            </a:fld>
            <a:endParaRPr spc="-5" dirty="0"/>
          </a:p>
        </p:txBody>
      </p:sp>
    </p:spTree>
    <p:extLst>
      <p:ext uri="{BB962C8B-B14F-4D97-AF65-F5344CB8AC3E}">
        <p14:creationId xmlns:p14="http://schemas.microsoft.com/office/powerpoint/2010/main" val="240599011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5716" y="742950"/>
            <a:ext cx="4724400" cy="646331"/>
          </a:xfrm>
          <a:prstGeom prst="rect">
            <a:avLst/>
          </a:prstGeom>
          <a:noFill/>
        </p:spPr>
        <p:txBody>
          <a:bodyPr wrap="square" rtlCol="0">
            <a:spAutoFit/>
          </a:bodyPr>
          <a:lstStyle/>
          <a:p>
            <a:r>
              <a:rPr lang="en-US" altLang="zh-CN" sz="3600" dirty="0"/>
              <a:t>transaction template</a:t>
            </a:r>
            <a:endParaRPr lang="zh-CN" altLang="en-US" sz="3600" dirty="0"/>
          </a:p>
        </p:txBody>
      </p:sp>
      <p:sp>
        <p:nvSpPr>
          <p:cNvPr id="3" name="文本框 2"/>
          <p:cNvSpPr txBox="1"/>
          <p:nvPr/>
        </p:nvSpPr>
        <p:spPr>
          <a:xfrm>
            <a:off x="605050" y="2114550"/>
            <a:ext cx="8538950" cy="707886"/>
          </a:xfrm>
          <a:prstGeom prst="rect">
            <a:avLst/>
          </a:prstGeom>
          <a:noFill/>
        </p:spPr>
        <p:txBody>
          <a:bodyPr wrap="square" rtlCol="0">
            <a:spAutoFit/>
          </a:bodyPr>
          <a:lstStyle/>
          <a:p>
            <a:r>
              <a:rPr lang="en-US" altLang="zh-CN" sz="2000" dirty="0">
                <a:solidFill>
                  <a:srgbClr val="000000"/>
                </a:solidFill>
                <a:latin typeface="NimbusMonL-Regu"/>
              </a:rPr>
              <a:t>1. Get </a:t>
            </a:r>
            <a:r>
              <a:rPr lang="en-US" altLang="zh-CN" sz="2000" dirty="0">
                <a:solidFill>
                  <a:srgbClr val="008380"/>
                </a:solidFill>
                <a:latin typeface="NimbusMonL-Regu"/>
              </a:rPr>
              <a:t>hints </a:t>
            </a:r>
            <a:r>
              <a:rPr lang="en-US" altLang="zh-CN" sz="2000" dirty="0">
                <a:solidFill>
                  <a:srgbClr val="000000"/>
                </a:solidFill>
                <a:latin typeface="NimbusMonL-Regu"/>
              </a:rPr>
              <a:t>from the </a:t>
            </a:r>
            <a:r>
              <a:rPr lang="en-US" altLang="zh-CN" sz="2000" dirty="0" err="1">
                <a:solidFill>
                  <a:srgbClr val="000000"/>
                </a:solidFill>
                <a:latin typeface="NimbusMonL-Regu"/>
              </a:rPr>
              <a:t>inodes</a:t>
            </a:r>
            <a:r>
              <a:rPr lang="en-US" altLang="zh-CN" sz="2000" dirty="0">
                <a:solidFill>
                  <a:srgbClr val="000000"/>
                </a:solidFill>
                <a:latin typeface="NimbusMonL-Regu"/>
              </a:rPr>
              <a:t> hint cache</a:t>
            </a:r>
          </a:p>
          <a:p>
            <a:r>
              <a:rPr lang="en-US" altLang="zh-CN" sz="2000" dirty="0">
                <a:solidFill>
                  <a:srgbClr val="000000"/>
                </a:solidFill>
                <a:latin typeface="NimbusMonL-Regu"/>
              </a:rPr>
              <a:t>2. Set </a:t>
            </a:r>
            <a:r>
              <a:rPr lang="en-US" altLang="zh-CN" sz="2000" dirty="0">
                <a:solidFill>
                  <a:srgbClr val="008380"/>
                </a:solidFill>
                <a:latin typeface="NimbusMonL-Regu"/>
              </a:rPr>
              <a:t>partition key hint </a:t>
            </a:r>
            <a:r>
              <a:rPr lang="en-US" altLang="zh-CN" sz="2000" dirty="0">
                <a:solidFill>
                  <a:srgbClr val="000000"/>
                </a:solidFill>
                <a:latin typeface="NimbusMonL-Regu"/>
              </a:rPr>
              <a:t>for the </a:t>
            </a:r>
            <a:r>
              <a:rPr lang="en-US" altLang="zh-CN" sz="2000" dirty="0" smtClean="0">
                <a:solidFill>
                  <a:srgbClr val="000000"/>
                </a:solidFill>
                <a:latin typeface="NimbusMonL-Regu"/>
              </a:rPr>
              <a:t>transaction</a:t>
            </a:r>
            <a:endParaRPr lang="en-US" altLang="zh-CN" sz="2000" dirty="0">
              <a:solidFill>
                <a:srgbClr val="000000"/>
              </a:solidFill>
              <a:latin typeface="NimbusMonL-Regu"/>
            </a:endParaRPr>
          </a:p>
        </p:txBody>
      </p:sp>
    </p:spTree>
    <p:extLst>
      <p:ext uri="{BB962C8B-B14F-4D97-AF65-F5344CB8AC3E}">
        <p14:creationId xmlns:p14="http://schemas.microsoft.com/office/powerpoint/2010/main" val="18156441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5050" y="285750"/>
            <a:ext cx="4724400" cy="646331"/>
          </a:xfrm>
          <a:prstGeom prst="rect">
            <a:avLst/>
          </a:prstGeom>
          <a:noFill/>
        </p:spPr>
        <p:txBody>
          <a:bodyPr wrap="square" rtlCol="0">
            <a:spAutoFit/>
          </a:bodyPr>
          <a:lstStyle/>
          <a:p>
            <a:r>
              <a:rPr lang="en-US" altLang="zh-CN" sz="3600" dirty="0"/>
              <a:t>transaction template</a:t>
            </a:r>
            <a:endParaRPr lang="zh-CN" altLang="en-US" sz="3600" dirty="0"/>
          </a:p>
        </p:txBody>
      </p:sp>
      <p:sp>
        <p:nvSpPr>
          <p:cNvPr id="3" name="文本框 2"/>
          <p:cNvSpPr txBox="1"/>
          <p:nvPr/>
        </p:nvSpPr>
        <p:spPr>
          <a:xfrm>
            <a:off x="605050" y="1352550"/>
            <a:ext cx="8538950" cy="2554545"/>
          </a:xfrm>
          <a:prstGeom prst="rect">
            <a:avLst/>
          </a:prstGeom>
          <a:noFill/>
        </p:spPr>
        <p:txBody>
          <a:bodyPr wrap="square" rtlCol="0">
            <a:spAutoFit/>
          </a:bodyPr>
          <a:lstStyle/>
          <a:p>
            <a:r>
              <a:rPr lang="en-US" altLang="zh-CN" sz="2000" dirty="0" smtClean="0">
                <a:solidFill>
                  <a:srgbClr val="800000"/>
                </a:solidFill>
                <a:latin typeface="NimbusMonL-Regu"/>
              </a:rPr>
              <a:t>BEGIN </a:t>
            </a:r>
            <a:r>
              <a:rPr lang="en-US" altLang="zh-CN" sz="2000" dirty="0">
                <a:solidFill>
                  <a:srgbClr val="800000"/>
                </a:solidFill>
                <a:latin typeface="NimbusMonL-Regu"/>
              </a:rPr>
              <a:t>TRANSACTION</a:t>
            </a:r>
          </a:p>
          <a:p>
            <a:r>
              <a:rPr lang="en-US" altLang="zh-CN" sz="2000" b="1" dirty="0">
                <a:solidFill>
                  <a:srgbClr val="7852A9"/>
                </a:solidFill>
                <a:latin typeface="NimbusMonL-Bold"/>
              </a:rPr>
              <a:t>LOCK PHASE:</a:t>
            </a:r>
          </a:p>
          <a:p>
            <a:r>
              <a:rPr lang="en-US" altLang="zh-CN" sz="2000" dirty="0">
                <a:solidFill>
                  <a:srgbClr val="000000"/>
                </a:solidFill>
                <a:latin typeface="NimbusMonL-Regu"/>
              </a:rPr>
              <a:t>3. Using the </a:t>
            </a:r>
            <a:r>
              <a:rPr lang="en-US" altLang="zh-CN" sz="2000" dirty="0" err="1">
                <a:solidFill>
                  <a:srgbClr val="000000"/>
                </a:solidFill>
                <a:latin typeface="NimbusMonL-Regu"/>
              </a:rPr>
              <a:t>inode</a:t>
            </a:r>
            <a:r>
              <a:rPr lang="en-US" altLang="zh-CN" sz="2000" dirty="0">
                <a:solidFill>
                  <a:srgbClr val="000000"/>
                </a:solidFill>
                <a:latin typeface="NimbusMonL-Regu"/>
              </a:rPr>
              <a:t> </a:t>
            </a:r>
            <a:r>
              <a:rPr lang="en-US" altLang="zh-CN" sz="2000" dirty="0">
                <a:solidFill>
                  <a:srgbClr val="008380"/>
                </a:solidFill>
                <a:latin typeface="NimbusMonL-Regu"/>
              </a:rPr>
              <a:t>hints</a:t>
            </a:r>
            <a:r>
              <a:rPr lang="en-US" altLang="zh-CN" sz="2000" dirty="0">
                <a:solidFill>
                  <a:srgbClr val="000000"/>
                </a:solidFill>
                <a:latin typeface="NimbusMonL-Regu"/>
              </a:rPr>
              <a:t>, batch read all </a:t>
            </a:r>
            <a:r>
              <a:rPr lang="en-US" altLang="zh-CN" sz="2000" dirty="0" err="1" smtClean="0">
                <a:solidFill>
                  <a:srgbClr val="4000FF"/>
                </a:solidFill>
                <a:latin typeface="NimbusMonL-Regu"/>
              </a:rPr>
              <a:t>inodes</a:t>
            </a:r>
            <a:r>
              <a:rPr lang="en-US" altLang="zh-CN" sz="2000" dirty="0" smtClean="0">
                <a:solidFill>
                  <a:srgbClr val="4000FF"/>
                </a:solidFill>
                <a:latin typeface="NimbusMonL-Regu"/>
              </a:rPr>
              <a:t> </a:t>
            </a:r>
            <a:r>
              <a:rPr lang="en-US" altLang="zh-CN" sz="2000" dirty="0" smtClean="0">
                <a:solidFill>
                  <a:srgbClr val="000000"/>
                </a:solidFill>
                <a:latin typeface="NimbusMonL-Regu"/>
              </a:rPr>
              <a:t>up </a:t>
            </a:r>
            <a:r>
              <a:rPr lang="en-US" altLang="zh-CN" sz="2000" dirty="0">
                <a:solidFill>
                  <a:srgbClr val="000000"/>
                </a:solidFill>
                <a:latin typeface="NimbusMonL-Regu"/>
              </a:rPr>
              <a:t>to the penultimate </a:t>
            </a:r>
            <a:r>
              <a:rPr lang="en-US" altLang="zh-CN" sz="2000" dirty="0" err="1">
                <a:solidFill>
                  <a:srgbClr val="4000FF"/>
                </a:solidFill>
                <a:latin typeface="NimbusMonL-Regu"/>
              </a:rPr>
              <a:t>inode</a:t>
            </a:r>
            <a:r>
              <a:rPr lang="en-US" altLang="zh-CN" sz="2000" dirty="0">
                <a:solidFill>
                  <a:srgbClr val="4000FF"/>
                </a:solidFill>
                <a:latin typeface="NimbusMonL-Regu"/>
              </a:rPr>
              <a:t> </a:t>
            </a:r>
            <a:r>
              <a:rPr lang="en-US" altLang="zh-CN" sz="2000" dirty="0">
                <a:solidFill>
                  <a:srgbClr val="000000"/>
                </a:solidFill>
                <a:latin typeface="NimbusMonL-Regu"/>
              </a:rPr>
              <a:t>in the path</a:t>
            </a:r>
          </a:p>
          <a:p>
            <a:r>
              <a:rPr lang="en-US" altLang="zh-CN" sz="2000" dirty="0">
                <a:solidFill>
                  <a:srgbClr val="000000"/>
                </a:solidFill>
                <a:latin typeface="NimbusMonL-Regu"/>
              </a:rPr>
              <a:t>4. If (cache miss || invalid path component) </a:t>
            </a:r>
            <a:r>
              <a:rPr lang="en-US" altLang="zh-CN" sz="2000" dirty="0" smtClean="0">
                <a:solidFill>
                  <a:srgbClr val="000000"/>
                </a:solidFill>
                <a:latin typeface="NimbusMonL-Regu"/>
              </a:rPr>
              <a:t>then </a:t>
            </a:r>
            <a:r>
              <a:rPr lang="en-US" altLang="zh-CN" sz="2000" dirty="0" smtClean="0">
                <a:solidFill>
                  <a:srgbClr val="FF0000"/>
                </a:solidFill>
                <a:latin typeface="NimbusMonL-Regu"/>
              </a:rPr>
              <a:t>recursively </a:t>
            </a:r>
            <a:r>
              <a:rPr lang="en-US" altLang="zh-CN" sz="2000" dirty="0">
                <a:solidFill>
                  <a:srgbClr val="92000A"/>
                </a:solidFill>
                <a:latin typeface="NimbusMonL-Regu"/>
              </a:rPr>
              <a:t>resolve </a:t>
            </a:r>
            <a:r>
              <a:rPr lang="en-US" altLang="zh-CN" sz="2000" dirty="0">
                <a:solidFill>
                  <a:srgbClr val="000000"/>
                </a:solidFill>
                <a:latin typeface="NimbusMonL-Regu"/>
              </a:rPr>
              <a:t>the path &amp; update the cache</a:t>
            </a:r>
          </a:p>
          <a:p>
            <a:r>
              <a:rPr lang="en-US" altLang="zh-CN" sz="2000" dirty="0">
                <a:solidFill>
                  <a:srgbClr val="000000"/>
                </a:solidFill>
                <a:latin typeface="NimbusMonL-Regu"/>
              </a:rPr>
              <a:t>5. Lock and </a:t>
            </a:r>
            <a:r>
              <a:rPr lang="en-US" altLang="zh-CN" sz="2000" dirty="0">
                <a:solidFill>
                  <a:srgbClr val="92000A"/>
                </a:solidFill>
                <a:latin typeface="NimbusMonL-Regu"/>
              </a:rPr>
              <a:t>read </a:t>
            </a:r>
            <a:r>
              <a:rPr lang="en-US" altLang="zh-CN" sz="2000" dirty="0">
                <a:solidFill>
                  <a:srgbClr val="000000"/>
                </a:solidFill>
                <a:latin typeface="NimbusMonL-Regu"/>
              </a:rPr>
              <a:t>the last </a:t>
            </a:r>
            <a:r>
              <a:rPr lang="en-US" altLang="zh-CN" sz="2000" dirty="0" err="1">
                <a:solidFill>
                  <a:srgbClr val="4000FF"/>
                </a:solidFill>
                <a:latin typeface="NimbusMonL-Regu"/>
              </a:rPr>
              <a:t>inode</a:t>
            </a:r>
            <a:endParaRPr lang="en-US" altLang="zh-CN" sz="2000" dirty="0">
              <a:solidFill>
                <a:srgbClr val="4000FF"/>
              </a:solidFill>
              <a:latin typeface="NimbusMonL-Regu"/>
            </a:endParaRPr>
          </a:p>
          <a:p>
            <a:r>
              <a:rPr lang="en-US" altLang="zh-CN" sz="2000" dirty="0">
                <a:solidFill>
                  <a:srgbClr val="000000"/>
                </a:solidFill>
                <a:latin typeface="NimbusMonL-Regu"/>
              </a:rPr>
              <a:t>6. </a:t>
            </a:r>
            <a:r>
              <a:rPr lang="en-US" altLang="zh-CN" sz="2000" dirty="0">
                <a:solidFill>
                  <a:srgbClr val="92000A"/>
                </a:solidFill>
                <a:latin typeface="NimbusMonL-Regu"/>
              </a:rPr>
              <a:t>Read </a:t>
            </a:r>
            <a:r>
              <a:rPr lang="en-US" altLang="zh-CN" sz="2000" dirty="0" smtClean="0">
                <a:solidFill>
                  <a:srgbClr val="4000FF"/>
                </a:solidFill>
                <a:latin typeface="NimbusMonL-Regu"/>
              </a:rPr>
              <a:t>metadata </a:t>
            </a:r>
            <a:r>
              <a:rPr lang="en-US" altLang="zh-CN" sz="2000" dirty="0">
                <a:solidFill>
                  <a:srgbClr val="000000"/>
                </a:solidFill>
                <a:latin typeface="NimbusMonL-Regu"/>
              </a:rPr>
              <a:t>using </a:t>
            </a:r>
            <a:r>
              <a:rPr lang="en-US" altLang="zh-CN" sz="2000" dirty="0">
                <a:solidFill>
                  <a:srgbClr val="008380"/>
                </a:solidFill>
                <a:latin typeface="NimbusMonL-Regu"/>
              </a:rPr>
              <a:t>partition pruned index </a:t>
            </a:r>
            <a:r>
              <a:rPr lang="en-US" altLang="zh-CN" sz="2000" dirty="0" smtClean="0">
                <a:solidFill>
                  <a:srgbClr val="008380"/>
                </a:solidFill>
                <a:latin typeface="NimbusMonL-Regu"/>
              </a:rPr>
              <a:t>scans</a:t>
            </a:r>
            <a:endParaRPr lang="en-US" altLang="zh-CN" sz="2000" dirty="0">
              <a:solidFill>
                <a:srgbClr val="008380"/>
              </a:solidFill>
              <a:latin typeface="NimbusMonL-Regu"/>
            </a:endParaRPr>
          </a:p>
        </p:txBody>
      </p:sp>
    </p:spTree>
    <p:extLst>
      <p:ext uri="{BB962C8B-B14F-4D97-AF65-F5344CB8AC3E}">
        <p14:creationId xmlns:p14="http://schemas.microsoft.com/office/powerpoint/2010/main" val="15861331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939450" y="3440150"/>
            <a:ext cx="4967223" cy="1309199"/>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5</a:t>
            </a:fld>
            <a:endParaRPr spc="-5"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5050" y="0"/>
            <a:ext cx="4724400" cy="646331"/>
          </a:xfrm>
          <a:prstGeom prst="rect">
            <a:avLst/>
          </a:prstGeom>
          <a:noFill/>
        </p:spPr>
        <p:txBody>
          <a:bodyPr wrap="square" rtlCol="0">
            <a:spAutoFit/>
          </a:bodyPr>
          <a:lstStyle/>
          <a:p>
            <a:r>
              <a:rPr lang="en-US" altLang="zh-CN" sz="3600" dirty="0"/>
              <a:t>transaction template</a:t>
            </a:r>
            <a:endParaRPr lang="zh-CN" altLang="en-US" sz="3600" dirty="0"/>
          </a:p>
        </p:txBody>
      </p:sp>
      <p:sp>
        <p:nvSpPr>
          <p:cNvPr id="3" name="文本框 2"/>
          <p:cNvSpPr txBox="1"/>
          <p:nvPr/>
        </p:nvSpPr>
        <p:spPr>
          <a:xfrm>
            <a:off x="631208" y="1200150"/>
            <a:ext cx="8538950" cy="1938992"/>
          </a:xfrm>
          <a:prstGeom prst="rect">
            <a:avLst/>
          </a:prstGeom>
          <a:noFill/>
        </p:spPr>
        <p:txBody>
          <a:bodyPr wrap="square" rtlCol="0">
            <a:spAutoFit/>
          </a:bodyPr>
          <a:lstStyle/>
          <a:p>
            <a:r>
              <a:rPr lang="en-US" altLang="zh-CN" sz="2000" b="1" dirty="0" smtClean="0">
                <a:solidFill>
                  <a:srgbClr val="7852A9"/>
                </a:solidFill>
                <a:latin typeface="NimbusMonL-Bold"/>
              </a:rPr>
              <a:t>EXECUTE </a:t>
            </a:r>
            <a:r>
              <a:rPr lang="en-US" altLang="zh-CN" sz="2000" b="1" dirty="0">
                <a:solidFill>
                  <a:srgbClr val="7852A9"/>
                </a:solidFill>
                <a:latin typeface="NimbusMonL-Bold"/>
              </a:rPr>
              <a:t>PHASE:</a:t>
            </a:r>
          </a:p>
          <a:p>
            <a:r>
              <a:rPr lang="en-US" altLang="zh-CN" sz="2000" dirty="0">
                <a:solidFill>
                  <a:srgbClr val="000000"/>
                </a:solidFill>
                <a:latin typeface="NimbusMonL-Regu"/>
              </a:rPr>
              <a:t>7. Process the data stored in the transaction </a:t>
            </a:r>
            <a:r>
              <a:rPr lang="en-US" altLang="zh-CN" sz="2000" dirty="0" smtClean="0">
                <a:solidFill>
                  <a:srgbClr val="000000"/>
                </a:solidFill>
                <a:latin typeface="NimbusMonL-Regu"/>
              </a:rPr>
              <a:t>cache</a:t>
            </a:r>
          </a:p>
          <a:p>
            <a:endParaRPr lang="en-US" altLang="zh-CN" sz="2000" dirty="0">
              <a:solidFill>
                <a:srgbClr val="000000"/>
              </a:solidFill>
              <a:latin typeface="NimbusMonL-Regu"/>
            </a:endParaRPr>
          </a:p>
          <a:p>
            <a:r>
              <a:rPr lang="en-US" altLang="zh-CN" sz="2000" b="1" dirty="0">
                <a:solidFill>
                  <a:srgbClr val="7852A9"/>
                </a:solidFill>
                <a:latin typeface="NimbusMonL-Bold"/>
              </a:rPr>
              <a:t>UPDATE PHASE:</a:t>
            </a:r>
          </a:p>
          <a:p>
            <a:r>
              <a:rPr lang="en-US" altLang="zh-CN" sz="2000" dirty="0">
                <a:solidFill>
                  <a:srgbClr val="000000"/>
                </a:solidFill>
                <a:latin typeface="NimbusMonL-Regu"/>
              </a:rPr>
              <a:t>8. Transfer the changes to database in batches</a:t>
            </a:r>
          </a:p>
          <a:p>
            <a:r>
              <a:rPr lang="en-US" altLang="zh-CN" sz="2000" dirty="0">
                <a:solidFill>
                  <a:srgbClr val="800000"/>
                </a:solidFill>
                <a:latin typeface="NimbusMonL-Regu"/>
              </a:rPr>
              <a:t>COMMIT/ABORT </a:t>
            </a:r>
            <a:r>
              <a:rPr lang="en-US" altLang="zh-CN" sz="2000" dirty="0" smtClean="0">
                <a:solidFill>
                  <a:srgbClr val="800000"/>
                </a:solidFill>
                <a:latin typeface="NimbusMonL-Regu"/>
              </a:rPr>
              <a:t>TRANSACTION</a:t>
            </a:r>
            <a:endParaRPr lang="en-US" altLang="zh-CN" sz="2000" dirty="0">
              <a:solidFill>
                <a:srgbClr val="800000"/>
              </a:solidFill>
              <a:latin typeface="NimbusMonL-Regu"/>
            </a:endParaRPr>
          </a:p>
        </p:txBody>
      </p:sp>
    </p:spTree>
    <p:extLst>
      <p:ext uri="{BB962C8B-B14F-4D97-AF65-F5344CB8AC3E}">
        <p14:creationId xmlns:p14="http://schemas.microsoft.com/office/powerpoint/2010/main" val="14228591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3744572"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93874" y="4784125"/>
            <a:ext cx="144174" cy="23937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52400" y="1170124"/>
            <a:ext cx="8456979" cy="2935424"/>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893168" y="4357589"/>
            <a:ext cx="133350" cy="412750"/>
          </a:xfrm>
          <a:prstGeom prst="rect">
            <a:avLst/>
          </a:prstGeom>
        </p:spPr>
        <p:txBody>
          <a:bodyPr vert="horz" wrap="square" lIns="0" tIns="0" rIns="0" bIns="0" rtlCol="0">
            <a:spAutoFit/>
          </a:bodyPr>
          <a:lstStyle/>
          <a:p>
            <a:pPr marL="12700">
              <a:lnSpc>
                <a:spcPts val="1500"/>
              </a:lnSpc>
            </a:pPr>
            <a:r>
              <a:rPr sz="1400" b="1" dirty="0">
                <a:solidFill>
                  <a:srgbClr val="CC0000"/>
                </a:solidFill>
                <a:latin typeface="Arial"/>
                <a:cs typeface="Arial"/>
              </a:rPr>
              <a:t>●</a:t>
            </a:r>
            <a:endParaRPr sz="1400">
              <a:latin typeface="Arial"/>
              <a:cs typeface="Arial"/>
            </a:endParaRPr>
          </a:p>
          <a:p>
            <a:pPr marL="12700">
              <a:lnSpc>
                <a:spcPts val="1664"/>
              </a:lnSpc>
            </a:pPr>
            <a:r>
              <a:rPr sz="1400" b="1" dirty="0">
                <a:solidFill>
                  <a:srgbClr val="1155CC"/>
                </a:solidFill>
                <a:latin typeface="Arial"/>
                <a:cs typeface="Arial"/>
              </a:rPr>
              <a:t>●</a:t>
            </a:r>
            <a:endParaRPr sz="1400">
              <a:latin typeface="Arial"/>
              <a:cs typeface="Arial"/>
            </a:endParaRPr>
          </a:p>
        </p:txBody>
      </p:sp>
      <p:sp>
        <p:nvSpPr>
          <p:cNvPr id="6" name="object 6"/>
          <p:cNvSpPr txBox="1"/>
          <p:nvPr/>
        </p:nvSpPr>
        <p:spPr>
          <a:xfrm>
            <a:off x="1215155" y="4357589"/>
            <a:ext cx="1323340" cy="622300"/>
          </a:xfrm>
          <a:prstGeom prst="rect">
            <a:avLst/>
          </a:prstGeom>
        </p:spPr>
        <p:txBody>
          <a:bodyPr vert="horz" wrap="square" lIns="0" tIns="0" rIns="0" bIns="0" rtlCol="0">
            <a:spAutoFit/>
          </a:bodyPr>
          <a:lstStyle/>
          <a:p>
            <a:pPr marL="26034">
              <a:lnSpc>
                <a:spcPts val="1500"/>
              </a:lnSpc>
            </a:pPr>
            <a:r>
              <a:rPr sz="1400" b="1" spc="-5" dirty="0">
                <a:solidFill>
                  <a:srgbClr val="CC0000"/>
                </a:solidFill>
                <a:latin typeface="Arial"/>
                <a:cs typeface="Arial"/>
              </a:rPr>
              <a:t>Exclusive</a:t>
            </a:r>
            <a:r>
              <a:rPr sz="1400" b="1" spc="-50" dirty="0">
                <a:solidFill>
                  <a:srgbClr val="CC0000"/>
                </a:solidFill>
                <a:latin typeface="Arial"/>
                <a:cs typeface="Arial"/>
              </a:rPr>
              <a:t> </a:t>
            </a:r>
            <a:r>
              <a:rPr sz="1400" b="1" spc="-5" dirty="0">
                <a:solidFill>
                  <a:srgbClr val="CC0000"/>
                </a:solidFill>
                <a:latin typeface="Arial"/>
                <a:cs typeface="Arial"/>
              </a:rPr>
              <a:t>Lock</a:t>
            </a:r>
            <a:endParaRPr sz="1400">
              <a:latin typeface="Arial"/>
              <a:cs typeface="Arial"/>
            </a:endParaRPr>
          </a:p>
          <a:p>
            <a:pPr marL="12700" marR="177165" indent="13335">
              <a:lnSpc>
                <a:spcPts val="1650"/>
              </a:lnSpc>
              <a:spcBef>
                <a:spcPts val="65"/>
              </a:spcBef>
            </a:pPr>
            <a:r>
              <a:rPr sz="1400" b="1" spc="-5" dirty="0">
                <a:solidFill>
                  <a:srgbClr val="1155CC"/>
                </a:solidFill>
                <a:latin typeface="Arial"/>
                <a:cs typeface="Arial"/>
              </a:rPr>
              <a:t>Shared Lock  </a:t>
            </a:r>
            <a:r>
              <a:rPr sz="1400" b="1" spc="-5" dirty="0">
                <a:solidFill>
                  <a:srgbClr val="CC0000"/>
                </a:solidFill>
                <a:latin typeface="Arial"/>
                <a:cs typeface="Arial"/>
              </a:rPr>
              <a:t>Subtree</a:t>
            </a:r>
            <a:r>
              <a:rPr sz="1400" b="1" spc="-60" dirty="0">
                <a:solidFill>
                  <a:srgbClr val="CC0000"/>
                </a:solidFill>
                <a:latin typeface="Arial"/>
                <a:cs typeface="Arial"/>
              </a:rPr>
              <a:t> </a:t>
            </a:r>
            <a:r>
              <a:rPr sz="1400" b="1" spc="-5" dirty="0">
                <a:solidFill>
                  <a:srgbClr val="CC0000"/>
                </a:solidFill>
                <a:latin typeface="Arial"/>
                <a:cs typeface="Arial"/>
              </a:rPr>
              <a:t>Lock</a:t>
            </a:r>
            <a:endParaRPr sz="1400">
              <a:latin typeface="Arial"/>
              <a:cs typeface="Arial"/>
            </a:endParaRPr>
          </a:p>
        </p:txBody>
      </p:sp>
      <p:sp>
        <p:nvSpPr>
          <p:cNvPr id="7" name="object 7"/>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48</a:t>
            </a:r>
            <a:endParaRPr sz="1000">
              <a:latin typeface="Arial"/>
              <a:cs typeface="Aria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32363"/>
            <a:ext cx="2274982" cy="302567"/>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38437" y="1099787"/>
            <a:ext cx="3667124" cy="387667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401750" y="1779575"/>
            <a:ext cx="1162049" cy="2162174"/>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r>
              <a:rPr spc="-5" dirty="0"/>
              <a:t>49</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38437" y="1152462"/>
            <a:ext cx="3667124" cy="387667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502049" y="1865525"/>
            <a:ext cx="0" cy="1875155"/>
          </a:xfrm>
          <a:custGeom>
            <a:avLst/>
            <a:gdLst/>
            <a:ahLst/>
            <a:cxnLst/>
            <a:rect l="l" t="t" r="r" b="b"/>
            <a:pathLst>
              <a:path h="1875154">
                <a:moveTo>
                  <a:pt x="0" y="0"/>
                </a:moveTo>
                <a:lnTo>
                  <a:pt x="0" y="1874849"/>
                </a:lnTo>
              </a:path>
            </a:pathLst>
          </a:custGeom>
          <a:ln w="9524">
            <a:solidFill>
              <a:srgbClr val="595959"/>
            </a:solidFill>
          </a:ln>
        </p:spPr>
        <p:txBody>
          <a:bodyPr wrap="square" lIns="0" tIns="0" rIns="0" bIns="0" rtlCol="0"/>
          <a:lstStyle/>
          <a:p>
            <a:endParaRPr/>
          </a:p>
        </p:txBody>
      </p:sp>
      <p:sp>
        <p:nvSpPr>
          <p:cNvPr id="5" name="object 5"/>
          <p:cNvSpPr/>
          <p:nvPr/>
        </p:nvSpPr>
        <p:spPr>
          <a:xfrm>
            <a:off x="7486317" y="3740374"/>
            <a:ext cx="31750" cy="43815"/>
          </a:xfrm>
          <a:custGeom>
            <a:avLst/>
            <a:gdLst/>
            <a:ahLst/>
            <a:cxnLst/>
            <a:rect l="l" t="t" r="r" b="b"/>
            <a:pathLst>
              <a:path w="31750" h="43814">
                <a:moveTo>
                  <a:pt x="0" y="0"/>
                </a:moveTo>
                <a:lnTo>
                  <a:pt x="15732" y="43225"/>
                </a:lnTo>
                <a:lnTo>
                  <a:pt x="31464" y="0"/>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648375" y="2544098"/>
            <a:ext cx="1310005"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Subtree</a:t>
            </a:r>
            <a:r>
              <a:rPr sz="1400" spc="-40" dirty="0">
                <a:latin typeface="Arial"/>
                <a:cs typeface="Arial"/>
              </a:rPr>
              <a:t> </a:t>
            </a:r>
            <a:r>
              <a:rPr sz="1400" spc="-5" dirty="0">
                <a:latin typeface="Arial"/>
                <a:cs typeface="Arial"/>
              </a:rPr>
              <a:t>Locking  Progresses  Downwards</a:t>
            </a:r>
            <a:endParaRPr sz="1400">
              <a:latin typeface="Arial"/>
              <a:cs typeface="Arial"/>
            </a:endParaRPr>
          </a:p>
        </p:txBody>
      </p:sp>
      <p:sp>
        <p:nvSpPr>
          <p:cNvPr id="7" name="object 7"/>
          <p:cNvSpPr/>
          <p:nvPr/>
        </p:nvSpPr>
        <p:spPr>
          <a:xfrm>
            <a:off x="311700" y="1977050"/>
            <a:ext cx="1162049" cy="216217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r>
              <a:rPr spc="-5" dirty="0"/>
              <a:t>59</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38425" y="1152462"/>
            <a:ext cx="3667124" cy="387667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502049" y="1865525"/>
            <a:ext cx="0" cy="1875155"/>
          </a:xfrm>
          <a:custGeom>
            <a:avLst/>
            <a:gdLst/>
            <a:ahLst/>
            <a:cxnLst/>
            <a:rect l="l" t="t" r="r" b="b"/>
            <a:pathLst>
              <a:path h="1875154">
                <a:moveTo>
                  <a:pt x="0" y="0"/>
                </a:moveTo>
                <a:lnTo>
                  <a:pt x="0" y="1874849"/>
                </a:lnTo>
              </a:path>
            </a:pathLst>
          </a:custGeom>
          <a:ln w="9524">
            <a:solidFill>
              <a:srgbClr val="595959"/>
            </a:solidFill>
          </a:ln>
        </p:spPr>
        <p:txBody>
          <a:bodyPr wrap="square" lIns="0" tIns="0" rIns="0" bIns="0" rtlCol="0"/>
          <a:lstStyle/>
          <a:p>
            <a:endParaRPr/>
          </a:p>
        </p:txBody>
      </p:sp>
      <p:sp>
        <p:nvSpPr>
          <p:cNvPr id="5" name="object 5"/>
          <p:cNvSpPr/>
          <p:nvPr/>
        </p:nvSpPr>
        <p:spPr>
          <a:xfrm>
            <a:off x="7486317" y="3740374"/>
            <a:ext cx="31750" cy="43815"/>
          </a:xfrm>
          <a:custGeom>
            <a:avLst/>
            <a:gdLst/>
            <a:ahLst/>
            <a:cxnLst/>
            <a:rect l="l" t="t" r="r" b="b"/>
            <a:pathLst>
              <a:path w="31750" h="43814">
                <a:moveTo>
                  <a:pt x="0" y="0"/>
                </a:moveTo>
                <a:lnTo>
                  <a:pt x="15732" y="43225"/>
                </a:lnTo>
                <a:lnTo>
                  <a:pt x="31464" y="0"/>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648375" y="2544098"/>
            <a:ext cx="1310005"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Subtree</a:t>
            </a:r>
            <a:r>
              <a:rPr sz="1400" spc="-40" dirty="0">
                <a:latin typeface="Arial"/>
                <a:cs typeface="Arial"/>
              </a:rPr>
              <a:t> </a:t>
            </a:r>
            <a:r>
              <a:rPr sz="1400" spc="-5" dirty="0">
                <a:latin typeface="Arial"/>
                <a:cs typeface="Arial"/>
              </a:rPr>
              <a:t>Locking  Progresses  Downwards</a:t>
            </a:r>
            <a:endParaRPr sz="1400">
              <a:latin typeface="Arial"/>
              <a:cs typeface="Arial"/>
            </a:endParaRPr>
          </a:p>
        </p:txBody>
      </p:sp>
      <p:sp>
        <p:nvSpPr>
          <p:cNvPr id="7" name="object 7"/>
          <p:cNvSpPr/>
          <p:nvPr/>
        </p:nvSpPr>
        <p:spPr>
          <a:xfrm>
            <a:off x="311700" y="2009712"/>
            <a:ext cx="1162049" cy="216217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54</a:t>
            </a:fld>
            <a:endParaRPr spc="-5"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738425" y="1152462"/>
            <a:ext cx="3667124" cy="387667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7502049" y="1865525"/>
            <a:ext cx="0" cy="1875155"/>
          </a:xfrm>
          <a:custGeom>
            <a:avLst/>
            <a:gdLst/>
            <a:ahLst/>
            <a:cxnLst/>
            <a:rect l="l" t="t" r="r" b="b"/>
            <a:pathLst>
              <a:path h="1875154">
                <a:moveTo>
                  <a:pt x="0" y="0"/>
                </a:moveTo>
                <a:lnTo>
                  <a:pt x="0" y="1874849"/>
                </a:lnTo>
              </a:path>
            </a:pathLst>
          </a:custGeom>
          <a:ln w="9524">
            <a:solidFill>
              <a:srgbClr val="595959"/>
            </a:solidFill>
          </a:ln>
        </p:spPr>
        <p:txBody>
          <a:bodyPr wrap="square" lIns="0" tIns="0" rIns="0" bIns="0" rtlCol="0"/>
          <a:lstStyle/>
          <a:p>
            <a:endParaRPr/>
          </a:p>
        </p:txBody>
      </p:sp>
      <p:sp>
        <p:nvSpPr>
          <p:cNvPr id="5" name="object 5"/>
          <p:cNvSpPr/>
          <p:nvPr/>
        </p:nvSpPr>
        <p:spPr>
          <a:xfrm>
            <a:off x="7486317" y="3740374"/>
            <a:ext cx="31750" cy="43815"/>
          </a:xfrm>
          <a:custGeom>
            <a:avLst/>
            <a:gdLst/>
            <a:ahLst/>
            <a:cxnLst/>
            <a:rect l="l" t="t" r="r" b="b"/>
            <a:pathLst>
              <a:path w="31750" h="43814">
                <a:moveTo>
                  <a:pt x="0" y="0"/>
                </a:moveTo>
                <a:lnTo>
                  <a:pt x="15732" y="43225"/>
                </a:lnTo>
                <a:lnTo>
                  <a:pt x="31464" y="0"/>
                </a:lnTo>
                <a:lnTo>
                  <a:pt x="0" y="0"/>
                </a:lnTo>
                <a:close/>
              </a:path>
            </a:pathLst>
          </a:custGeom>
          <a:ln w="9524">
            <a:solidFill>
              <a:srgbClr val="595959"/>
            </a:solidFill>
          </a:ln>
        </p:spPr>
        <p:txBody>
          <a:bodyPr wrap="square" lIns="0" tIns="0" rIns="0" bIns="0" rtlCol="0"/>
          <a:lstStyle/>
          <a:p>
            <a:endParaRPr/>
          </a:p>
        </p:txBody>
      </p:sp>
      <p:sp>
        <p:nvSpPr>
          <p:cNvPr id="6" name="object 6"/>
          <p:cNvSpPr txBox="1"/>
          <p:nvPr/>
        </p:nvSpPr>
        <p:spPr>
          <a:xfrm>
            <a:off x="7648375" y="2544098"/>
            <a:ext cx="1310005"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Subtree</a:t>
            </a:r>
            <a:r>
              <a:rPr sz="1400" spc="-40" dirty="0">
                <a:latin typeface="Arial"/>
                <a:cs typeface="Arial"/>
              </a:rPr>
              <a:t> </a:t>
            </a:r>
            <a:r>
              <a:rPr sz="1400" spc="-5" dirty="0">
                <a:latin typeface="Arial"/>
                <a:cs typeface="Arial"/>
              </a:rPr>
              <a:t>Locking  Progresses  Downwards</a:t>
            </a:r>
            <a:endParaRPr sz="1400">
              <a:latin typeface="Arial"/>
              <a:cs typeface="Arial"/>
            </a:endParaRPr>
          </a:p>
        </p:txBody>
      </p:sp>
      <p:sp>
        <p:nvSpPr>
          <p:cNvPr id="7" name="object 7"/>
          <p:cNvSpPr/>
          <p:nvPr/>
        </p:nvSpPr>
        <p:spPr>
          <a:xfrm>
            <a:off x="311700" y="2009712"/>
            <a:ext cx="1162049" cy="216217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55</a:t>
            </a:fld>
            <a:endParaRPr spc="-5"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582337" y="1152475"/>
            <a:ext cx="3686174" cy="3886199"/>
          </a:xfrm>
          <a:prstGeom prst="rect">
            <a:avLst/>
          </a:prstGeom>
          <a:blipFill>
            <a:blip r:embed="rId4" cstate="print"/>
            <a:stretch>
              <a:fillRect/>
            </a:stretch>
          </a:blipFill>
        </p:spPr>
        <p:txBody>
          <a:bodyPr wrap="square" lIns="0" tIns="0" rIns="0" bIns="0" rtlCol="0"/>
          <a:lstStyle/>
          <a:p>
            <a:endParaRPr/>
          </a:p>
        </p:txBody>
      </p:sp>
      <p:sp>
        <p:nvSpPr>
          <p:cNvPr id="4" name="object 4"/>
          <p:cNvSpPr txBox="1"/>
          <p:nvPr/>
        </p:nvSpPr>
        <p:spPr>
          <a:xfrm>
            <a:off x="7648375" y="2544098"/>
            <a:ext cx="924560"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Delete  Progresses  Upwards</a:t>
            </a:r>
            <a:endParaRPr sz="1400">
              <a:latin typeface="Arial"/>
              <a:cs typeface="Arial"/>
            </a:endParaRPr>
          </a:p>
        </p:txBody>
      </p:sp>
      <p:sp>
        <p:nvSpPr>
          <p:cNvPr id="5" name="object 5"/>
          <p:cNvSpPr/>
          <p:nvPr/>
        </p:nvSpPr>
        <p:spPr>
          <a:xfrm>
            <a:off x="7422099" y="2102472"/>
            <a:ext cx="12700" cy="1468755"/>
          </a:xfrm>
          <a:custGeom>
            <a:avLst/>
            <a:gdLst/>
            <a:ahLst/>
            <a:cxnLst/>
            <a:rect l="l" t="t" r="r" b="b"/>
            <a:pathLst>
              <a:path w="12700" h="1468754">
                <a:moveTo>
                  <a:pt x="0" y="1468652"/>
                </a:moveTo>
                <a:lnTo>
                  <a:pt x="12705" y="0"/>
                </a:lnTo>
              </a:path>
            </a:pathLst>
          </a:custGeom>
          <a:ln w="9524">
            <a:solidFill>
              <a:srgbClr val="595959"/>
            </a:solidFill>
          </a:ln>
        </p:spPr>
        <p:txBody>
          <a:bodyPr wrap="square" lIns="0" tIns="0" rIns="0" bIns="0" rtlCol="0"/>
          <a:lstStyle/>
          <a:p>
            <a:endParaRPr/>
          </a:p>
        </p:txBody>
      </p:sp>
      <p:sp>
        <p:nvSpPr>
          <p:cNvPr id="6" name="object 6"/>
          <p:cNvSpPr/>
          <p:nvPr/>
        </p:nvSpPr>
        <p:spPr>
          <a:xfrm>
            <a:off x="7419073" y="2059248"/>
            <a:ext cx="31750" cy="43815"/>
          </a:xfrm>
          <a:custGeom>
            <a:avLst/>
            <a:gdLst/>
            <a:ahLst/>
            <a:cxnLst/>
            <a:rect l="l" t="t" r="r" b="b"/>
            <a:pathLst>
              <a:path w="31750" h="43814">
                <a:moveTo>
                  <a:pt x="31463" y="43359"/>
                </a:moveTo>
                <a:lnTo>
                  <a:pt x="16106" y="0"/>
                </a:lnTo>
                <a:lnTo>
                  <a:pt x="0" y="43087"/>
                </a:lnTo>
                <a:lnTo>
                  <a:pt x="31463" y="43359"/>
                </a:lnTo>
                <a:close/>
              </a:path>
            </a:pathLst>
          </a:custGeom>
          <a:ln w="9524">
            <a:solidFill>
              <a:srgbClr val="595959"/>
            </a:solidFill>
          </a:ln>
        </p:spPr>
        <p:txBody>
          <a:bodyPr wrap="square" lIns="0" tIns="0" rIns="0" bIns="0" rtlCol="0"/>
          <a:lstStyle/>
          <a:p>
            <a:endParaRPr/>
          </a:p>
        </p:txBody>
      </p:sp>
      <p:sp>
        <p:nvSpPr>
          <p:cNvPr id="7" name="object 7"/>
          <p:cNvSpPr/>
          <p:nvPr/>
        </p:nvSpPr>
        <p:spPr>
          <a:xfrm>
            <a:off x="345650" y="2014475"/>
            <a:ext cx="1162049" cy="2162174"/>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56</a:t>
            </a:fld>
            <a:endParaRPr spc="-5"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28900" y="1152475"/>
            <a:ext cx="3686174" cy="388619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48375" y="2544098"/>
            <a:ext cx="924560"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Delete  Progresses  Upwards</a:t>
            </a:r>
            <a:endParaRPr sz="1400">
              <a:latin typeface="Arial"/>
              <a:cs typeface="Arial"/>
            </a:endParaRPr>
          </a:p>
        </p:txBody>
      </p:sp>
      <p:sp>
        <p:nvSpPr>
          <p:cNvPr id="5" name="object 5"/>
          <p:cNvSpPr/>
          <p:nvPr/>
        </p:nvSpPr>
        <p:spPr>
          <a:xfrm>
            <a:off x="7422099" y="2102472"/>
            <a:ext cx="12700" cy="1468755"/>
          </a:xfrm>
          <a:custGeom>
            <a:avLst/>
            <a:gdLst/>
            <a:ahLst/>
            <a:cxnLst/>
            <a:rect l="l" t="t" r="r" b="b"/>
            <a:pathLst>
              <a:path w="12700" h="1468754">
                <a:moveTo>
                  <a:pt x="0" y="1468652"/>
                </a:moveTo>
                <a:lnTo>
                  <a:pt x="12705" y="0"/>
                </a:lnTo>
              </a:path>
            </a:pathLst>
          </a:custGeom>
          <a:ln w="9524">
            <a:solidFill>
              <a:srgbClr val="595959"/>
            </a:solidFill>
          </a:ln>
        </p:spPr>
        <p:txBody>
          <a:bodyPr wrap="square" lIns="0" tIns="0" rIns="0" bIns="0" rtlCol="0"/>
          <a:lstStyle/>
          <a:p>
            <a:endParaRPr/>
          </a:p>
        </p:txBody>
      </p:sp>
      <p:sp>
        <p:nvSpPr>
          <p:cNvPr id="6" name="object 6"/>
          <p:cNvSpPr/>
          <p:nvPr/>
        </p:nvSpPr>
        <p:spPr>
          <a:xfrm>
            <a:off x="7419073" y="2059248"/>
            <a:ext cx="31750" cy="43815"/>
          </a:xfrm>
          <a:custGeom>
            <a:avLst/>
            <a:gdLst/>
            <a:ahLst/>
            <a:cxnLst/>
            <a:rect l="l" t="t" r="r" b="b"/>
            <a:pathLst>
              <a:path w="31750" h="43814">
                <a:moveTo>
                  <a:pt x="31463" y="43359"/>
                </a:moveTo>
                <a:lnTo>
                  <a:pt x="16106" y="0"/>
                </a:lnTo>
                <a:lnTo>
                  <a:pt x="0" y="43087"/>
                </a:lnTo>
                <a:lnTo>
                  <a:pt x="31463" y="43359"/>
                </a:lnTo>
                <a:close/>
              </a:path>
            </a:pathLst>
          </a:custGeom>
          <a:ln w="9524">
            <a:solidFill>
              <a:srgbClr val="595959"/>
            </a:solidFill>
          </a:ln>
        </p:spPr>
        <p:txBody>
          <a:bodyPr wrap="square" lIns="0" tIns="0" rIns="0" bIns="0" rtlCol="0"/>
          <a:lstStyle/>
          <a:p>
            <a:endParaRPr/>
          </a:p>
        </p:txBody>
      </p:sp>
      <p:sp>
        <p:nvSpPr>
          <p:cNvPr id="7" name="object 7"/>
          <p:cNvSpPr/>
          <p:nvPr/>
        </p:nvSpPr>
        <p:spPr>
          <a:xfrm>
            <a:off x="311700" y="2014475"/>
            <a:ext cx="1162049" cy="216217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57</a:t>
            </a:fld>
            <a:endParaRPr spc="-5"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683" y="627899"/>
            <a:ext cx="3478948" cy="30703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28900" y="1152475"/>
            <a:ext cx="3686174" cy="388619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648375" y="2544098"/>
            <a:ext cx="924560" cy="633730"/>
          </a:xfrm>
          <a:prstGeom prst="rect">
            <a:avLst/>
          </a:prstGeom>
        </p:spPr>
        <p:txBody>
          <a:bodyPr vert="horz" wrap="square" lIns="0" tIns="0" rIns="0" bIns="0" rtlCol="0">
            <a:spAutoFit/>
          </a:bodyPr>
          <a:lstStyle/>
          <a:p>
            <a:pPr marL="12700" marR="5080">
              <a:lnSpc>
                <a:spcPts val="1650"/>
              </a:lnSpc>
            </a:pPr>
            <a:r>
              <a:rPr sz="1400" spc="-5" dirty="0">
                <a:latin typeface="Arial"/>
                <a:cs typeface="Arial"/>
              </a:rPr>
              <a:t>Delete  Progresses  Upwards</a:t>
            </a:r>
            <a:endParaRPr sz="1400">
              <a:latin typeface="Arial"/>
              <a:cs typeface="Arial"/>
            </a:endParaRPr>
          </a:p>
        </p:txBody>
      </p:sp>
      <p:sp>
        <p:nvSpPr>
          <p:cNvPr id="5" name="object 5"/>
          <p:cNvSpPr/>
          <p:nvPr/>
        </p:nvSpPr>
        <p:spPr>
          <a:xfrm>
            <a:off x="7422099" y="2102472"/>
            <a:ext cx="12700" cy="1468755"/>
          </a:xfrm>
          <a:custGeom>
            <a:avLst/>
            <a:gdLst/>
            <a:ahLst/>
            <a:cxnLst/>
            <a:rect l="l" t="t" r="r" b="b"/>
            <a:pathLst>
              <a:path w="12700" h="1468754">
                <a:moveTo>
                  <a:pt x="0" y="1468652"/>
                </a:moveTo>
                <a:lnTo>
                  <a:pt x="12705" y="0"/>
                </a:lnTo>
              </a:path>
            </a:pathLst>
          </a:custGeom>
          <a:ln w="9524">
            <a:solidFill>
              <a:srgbClr val="595959"/>
            </a:solidFill>
          </a:ln>
        </p:spPr>
        <p:txBody>
          <a:bodyPr wrap="square" lIns="0" tIns="0" rIns="0" bIns="0" rtlCol="0"/>
          <a:lstStyle/>
          <a:p>
            <a:endParaRPr/>
          </a:p>
        </p:txBody>
      </p:sp>
      <p:sp>
        <p:nvSpPr>
          <p:cNvPr id="6" name="object 6"/>
          <p:cNvSpPr/>
          <p:nvPr/>
        </p:nvSpPr>
        <p:spPr>
          <a:xfrm>
            <a:off x="7419073" y="2059248"/>
            <a:ext cx="31750" cy="43815"/>
          </a:xfrm>
          <a:custGeom>
            <a:avLst/>
            <a:gdLst/>
            <a:ahLst/>
            <a:cxnLst/>
            <a:rect l="l" t="t" r="r" b="b"/>
            <a:pathLst>
              <a:path w="31750" h="43814">
                <a:moveTo>
                  <a:pt x="31463" y="43359"/>
                </a:moveTo>
                <a:lnTo>
                  <a:pt x="16106" y="0"/>
                </a:lnTo>
                <a:lnTo>
                  <a:pt x="0" y="43087"/>
                </a:lnTo>
                <a:lnTo>
                  <a:pt x="31463" y="43359"/>
                </a:lnTo>
                <a:close/>
              </a:path>
            </a:pathLst>
          </a:custGeom>
          <a:ln w="9524">
            <a:solidFill>
              <a:srgbClr val="595959"/>
            </a:solidFill>
          </a:ln>
        </p:spPr>
        <p:txBody>
          <a:bodyPr wrap="square" lIns="0" tIns="0" rIns="0" bIns="0" rtlCol="0"/>
          <a:lstStyle/>
          <a:p>
            <a:endParaRPr/>
          </a:p>
        </p:txBody>
      </p:sp>
      <p:sp>
        <p:nvSpPr>
          <p:cNvPr id="7" name="object 7"/>
          <p:cNvSpPr/>
          <p:nvPr/>
        </p:nvSpPr>
        <p:spPr>
          <a:xfrm>
            <a:off x="311700" y="2014475"/>
            <a:ext cx="1162049" cy="2162174"/>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366940" y="1362445"/>
            <a:ext cx="1111250" cy="316230"/>
          </a:xfrm>
          <a:prstGeom prst="rect">
            <a:avLst/>
          </a:prstGeom>
        </p:spPr>
        <p:txBody>
          <a:bodyPr vert="horz" wrap="square" lIns="0" tIns="0" rIns="0" bIns="0" rtlCol="0">
            <a:spAutoFit/>
          </a:bodyPr>
          <a:lstStyle/>
          <a:p>
            <a:pPr marL="347345" marR="5080" indent="-335280">
              <a:lnSpc>
                <a:spcPct val="100000"/>
              </a:lnSpc>
            </a:pPr>
            <a:r>
              <a:rPr sz="1000" b="1" spc="-5" dirty="0">
                <a:latin typeface="Arial"/>
                <a:cs typeface="Arial"/>
              </a:rPr>
              <a:t>Subtree</a:t>
            </a:r>
            <a:r>
              <a:rPr sz="1000" b="1" spc="-35" dirty="0">
                <a:latin typeface="Arial"/>
                <a:cs typeface="Arial"/>
              </a:rPr>
              <a:t> </a:t>
            </a:r>
            <a:r>
              <a:rPr sz="1000" b="1" spc="-5" dirty="0">
                <a:latin typeface="Arial"/>
                <a:cs typeface="Arial"/>
              </a:rPr>
              <a:t>operation  Stages</a:t>
            </a:r>
            <a:endParaRPr sz="1000">
              <a:latin typeface="Arial"/>
              <a:cs typeface="Arial"/>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58</a:t>
            </a:fld>
            <a:endParaRPr spc="-5"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994187" cy="302567"/>
          </a:xfrm>
          <a:prstGeom prst="rect">
            <a:avLst/>
          </a:prstGeom>
          <a:blipFill>
            <a:blip r:embed="rId3" cstate="print"/>
            <a:stretch>
              <a:fillRect/>
            </a:stretch>
          </a:blipFill>
        </p:spPr>
        <p:txBody>
          <a:bodyPr wrap="square" lIns="0" tIns="0" rIns="0" bIns="0" rtlCol="0"/>
          <a:lstStyle/>
          <a:p>
            <a:endParaRPr/>
          </a:p>
        </p:txBody>
      </p:sp>
      <p:sp>
        <p:nvSpPr>
          <p:cNvPr id="3" name="object 3"/>
          <p:cNvSpPr txBox="1"/>
          <p:nvPr/>
        </p:nvSpPr>
        <p:spPr>
          <a:xfrm>
            <a:off x="429224" y="1226008"/>
            <a:ext cx="209550" cy="375920"/>
          </a:xfrm>
          <a:prstGeom prst="rect">
            <a:avLst/>
          </a:prstGeom>
        </p:spPr>
        <p:txBody>
          <a:bodyPr vert="horz" wrap="square" lIns="0" tIns="0" rIns="0" bIns="0" rtlCol="0">
            <a:spAutoFit/>
          </a:bodyPr>
          <a:lstStyle/>
          <a:p>
            <a:pPr marL="12700">
              <a:lnSpc>
                <a:spcPct val="100000"/>
              </a:lnSpc>
            </a:pPr>
            <a:r>
              <a:rPr sz="2400" b="1" dirty="0">
                <a:latin typeface="Arial"/>
                <a:cs typeface="Arial"/>
              </a:rPr>
              <a:t>●</a:t>
            </a:r>
            <a:endParaRPr sz="2400">
              <a:latin typeface="Arial"/>
              <a:cs typeface="Arial"/>
            </a:endParaRPr>
          </a:p>
        </p:txBody>
      </p:sp>
      <p:sp>
        <p:nvSpPr>
          <p:cNvPr id="4" name="object 4"/>
          <p:cNvSpPr/>
          <p:nvPr/>
        </p:nvSpPr>
        <p:spPr>
          <a:xfrm>
            <a:off x="859922" y="1322448"/>
            <a:ext cx="7479119" cy="26253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859536" y="1741548"/>
            <a:ext cx="7492901" cy="262532"/>
          </a:xfrm>
          <a:prstGeom prst="rect">
            <a:avLst/>
          </a:prstGeom>
          <a:blipFill>
            <a:blip r:embed="rId5" cstate="print"/>
            <a:stretch>
              <a:fillRect/>
            </a:stretch>
          </a:blipFill>
        </p:spPr>
        <p:txBody>
          <a:bodyPr wrap="square" lIns="0" tIns="0" rIns="0" bIns="0" rtlCol="0"/>
          <a:lstStyle/>
          <a:p>
            <a:endParaRPr/>
          </a:p>
        </p:txBody>
      </p:sp>
      <p:sp>
        <p:nvSpPr>
          <p:cNvPr id="6" name="object 6">
            <a:hlinkClick r:id="rId6" action="ppaction://hlinksldjump"/>
          </p:cNvPr>
          <p:cNvSpPr/>
          <p:nvPr/>
        </p:nvSpPr>
        <p:spPr>
          <a:xfrm>
            <a:off x="868317" y="2171513"/>
            <a:ext cx="2609998" cy="200322"/>
          </a:xfrm>
          <a:prstGeom prst="rect">
            <a:avLst/>
          </a:prstGeom>
          <a:blipFill>
            <a:blip r:embed="rId7" cstate="print"/>
            <a:stretch>
              <a:fillRect/>
            </a:stretch>
          </a:blipFill>
        </p:spPr>
        <p:txBody>
          <a:bodyPr wrap="square" lIns="0" tIns="0" rIns="0" bIns="0" rtlCol="0"/>
          <a:lstStyle/>
          <a:p>
            <a:endParaRPr>
              <a:solidFill>
                <a:srgbClr val="FF0000"/>
              </a:solidFill>
            </a:endParaRPr>
          </a:p>
        </p:txBody>
      </p:sp>
      <p:sp>
        <p:nvSpPr>
          <p:cNvPr id="7" name="object 7"/>
          <p:cNvSpPr txBox="1"/>
          <p:nvPr/>
        </p:nvSpPr>
        <p:spPr>
          <a:xfrm>
            <a:off x="429224" y="2483308"/>
            <a:ext cx="209550" cy="375920"/>
          </a:xfrm>
          <a:prstGeom prst="rect">
            <a:avLst/>
          </a:prstGeom>
        </p:spPr>
        <p:txBody>
          <a:bodyPr vert="horz" wrap="square" lIns="0" tIns="0" rIns="0" bIns="0" rtlCol="0">
            <a:spAutoFit/>
          </a:bodyPr>
          <a:lstStyle/>
          <a:p>
            <a:pPr marL="12700">
              <a:lnSpc>
                <a:spcPct val="100000"/>
              </a:lnSpc>
            </a:pPr>
            <a:r>
              <a:rPr sz="2400" b="1" dirty="0">
                <a:latin typeface="Arial"/>
                <a:cs typeface="Arial"/>
              </a:rPr>
              <a:t>●</a:t>
            </a:r>
            <a:endParaRPr sz="2400">
              <a:latin typeface="Arial"/>
              <a:cs typeface="Arial"/>
            </a:endParaRPr>
          </a:p>
        </p:txBody>
      </p:sp>
      <p:sp>
        <p:nvSpPr>
          <p:cNvPr id="8" name="object 8"/>
          <p:cNvSpPr/>
          <p:nvPr/>
        </p:nvSpPr>
        <p:spPr>
          <a:xfrm>
            <a:off x="880223" y="2579748"/>
            <a:ext cx="7065020" cy="262681"/>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80223" y="2998848"/>
            <a:ext cx="7433071" cy="211187"/>
          </a:xfrm>
          <a:prstGeom prst="rect">
            <a:avLst/>
          </a:prstGeom>
          <a:blipFill>
            <a:blip r:embed="rId9" cstate="print"/>
            <a:stretch>
              <a:fillRect/>
            </a:stretch>
          </a:blipFill>
        </p:spPr>
        <p:txBody>
          <a:bodyPr wrap="square" lIns="0" tIns="0" rIns="0" bIns="0" rtlCol="0"/>
          <a:lstStyle/>
          <a:p>
            <a:endParaRPr/>
          </a:p>
        </p:txBody>
      </p:sp>
      <p:sp>
        <p:nvSpPr>
          <p:cNvPr id="12" name="object 12"/>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59</a:t>
            </a:fld>
            <a:endParaRPr spc="-5" dirty="0"/>
          </a:p>
        </p:txBody>
      </p:sp>
      <p:sp>
        <p:nvSpPr>
          <p:cNvPr id="13" name="文本框 12"/>
          <p:cNvSpPr txBox="1"/>
          <p:nvPr/>
        </p:nvSpPr>
        <p:spPr>
          <a:xfrm>
            <a:off x="762000" y="3232788"/>
            <a:ext cx="2618779" cy="461665"/>
          </a:xfrm>
          <a:prstGeom prst="rect">
            <a:avLst/>
          </a:prstGeom>
          <a:noFill/>
        </p:spPr>
        <p:txBody>
          <a:bodyPr wrap="square" rtlCol="0">
            <a:spAutoFit/>
          </a:bodyPr>
          <a:lstStyle/>
          <a:p>
            <a:r>
              <a:rPr lang="en-US" altLang="zh-CN" sz="2400" dirty="0"/>
              <a:t>s</a:t>
            </a:r>
            <a:r>
              <a:rPr lang="en-US" altLang="zh-CN" sz="2400" dirty="0" smtClean="0"/>
              <a:t>ubtree lock</a:t>
            </a:r>
            <a:endParaRPr lang="zh-CN" altLang="en-US"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3635085" y="2247788"/>
            <a:ext cx="1313898" cy="1209750"/>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6</a:t>
            </a:fld>
            <a:endParaRPr spc="-5"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21694" y="2421055"/>
            <a:ext cx="2507754" cy="42029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60</a:t>
            </a:fld>
            <a:endParaRPr spc="-5"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1461480" cy="24303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65717" y="1309572"/>
            <a:ext cx="1050908" cy="15016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27005" y="1598941"/>
            <a:ext cx="2990665" cy="149820"/>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322000" y="1847831"/>
            <a:ext cx="1702337" cy="14858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874171" y="2111755"/>
            <a:ext cx="627744" cy="157608"/>
          </a:xfrm>
          <a:prstGeom prst="rect">
            <a:avLst/>
          </a:prstGeom>
          <a:blipFill>
            <a:blip r:embed="rId7" cstate="print"/>
            <a:stretch>
              <a:fillRect/>
            </a:stretch>
          </a:blipFill>
        </p:spPr>
        <p:txBody>
          <a:bodyPr wrap="square" lIns="0" tIns="0" rIns="0" bIns="0" rtlCol="0"/>
          <a:lstStyle/>
          <a:p>
            <a:endParaRPr/>
          </a:p>
        </p:txBody>
      </p:sp>
      <p:sp>
        <p:nvSpPr>
          <p:cNvPr id="7" name="object 7"/>
          <p:cNvSpPr txBox="1"/>
          <p:nvPr/>
        </p:nvSpPr>
        <p:spPr>
          <a:xfrm>
            <a:off x="475249" y="1229055"/>
            <a:ext cx="621030" cy="1350645"/>
          </a:xfrm>
          <a:prstGeom prst="rect">
            <a:avLst/>
          </a:prstGeom>
        </p:spPr>
        <p:txBody>
          <a:bodyPr vert="horz" wrap="square" lIns="0" tIns="0" rIns="0" bIns="0" rtlCol="0">
            <a:spAutoFit/>
          </a:bodyPr>
          <a:lstStyle/>
          <a:p>
            <a:pPr marL="12700">
              <a:lnSpc>
                <a:spcPct val="100000"/>
              </a:lnSpc>
            </a:pPr>
            <a:r>
              <a:rPr sz="1800" dirty="0">
                <a:latin typeface="Arial"/>
                <a:cs typeface="Arial"/>
              </a:rPr>
              <a:t>●</a:t>
            </a:r>
            <a:endParaRPr sz="1800">
              <a:latin typeface="Arial"/>
              <a:cs typeface="Arial"/>
            </a:endParaRPr>
          </a:p>
          <a:p>
            <a:pPr marR="5080" algn="r">
              <a:lnSpc>
                <a:spcPct val="100000"/>
              </a:lnSpc>
              <a:spcBef>
                <a:spcPts val="330"/>
              </a:spcBef>
            </a:pPr>
            <a:r>
              <a:rPr sz="1400" dirty="0">
                <a:latin typeface="Arial"/>
                <a:cs typeface="Arial"/>
              </a:rPr>
              <a:t>○</a:t>
            </a:r>
            <a:endParaRPr sz="1400">
              <a:latin typeface="Arial"/>
              <a:cs typeface="Arial"/>
            </a:endParaRPr>
          </a:p>
          <a:p>
            <a:pPr marR="5080" algn="r">
              <a:lnSpc>
                <a:spcPct val="100000"/>
              </a:lnSpc>
              <a:spcBef>
                <a:spcPts val="270"/>
              </a:spcBef>
            </a:pPr>
            <a:r>
              <a:rPr sz="1400" dirty="0">
                <a:latin typeface="Arial"/>
                <a:cs typeface="Arial"/>
              </a:rPr>
              <a:t>○</a:t>
            </a:r>
            <a:endParaRPr sz="1400">
              <a:latin typeface="Arial"/>
              <a:cs typeface="Arial"/>
            </a:endParaRPr>
          </a:p>
          <a:p>
            <a:pPr marL="12700">
              <a:lnSpc>
                <a:spcPct val="100000"/>
              </a:lnSpc>
              <a:spcBef>
                <a:spcPts val="250"/>
              </a:spcBef>
            </a:pPr>
            <a:r>
              <a:rPr sz="1800" dirty="0">
                <a:latin typeface="Arial"/>
                <a:cs typeface="Arial"/>
              </a:rPr>
              <a:t>●</a:t>
            </a:r>
            <a:endParaRPr sz="1800">
              <a:latin typeface="Arial"/>
              <a:cs typeface="Arial"/>
            </a:endParaRPr>
          </a:p>
          <a:p>
            <a:pPr marR="5080" algn="r">
              <a:lnSpc>
                <a:spcPct val="100000"/>
              </a:lnSpc>
              <a:spcBef>
                <a:spcPts val="330"/>
              </a:spcBef>
            </a:pPr>
            <a:r>
              <a:rPr sz="1400" dirty="0">
                <a:latin typeface="Arial"/>
                <a:cs typeface="Arial"/>
              </a:rPr>
              <a:t>○</a:t>
            </a:r>
            <a:endParaRPr sz="1400">
              <a:latin typeface="Arial"/>
              <a:cs typeface="Arial"/>
            </a:endParaRPr>
          </a:p>
        </p:txBody>
      </p:sp>
      <p:sp>
        <p:nvSpPr>
          <p:cNvPr id="8" name="object 8"/>
          <p:cNvSpPr/>
          <p:nvPr/>
        </p:nvSpPr>
        <p:spPr>
          <a:xfrm>
            <a:off x="1318224" y="2409806"/>
            <a:ext cx="2535614" cy="155326"/>
          </a:xfrm>
          <a:prstGeom prst="rect">
            <a:avLst/>
          </a:prstGeom>
          <a:blipFill>
            <a:blip r:embed="rId8" cstate="print"/>
            <a:stretch>
              <a:fillRect/>
            </a:stretch>
          </a:blipFill>
        </p:spPr>
        <p:txBody>
          <a:bodyPr wrap="square" lIns="0" tIns="0" rIns="0" bIns="0" rtlCol="0"/>
          <a:lstStyle/>
          <a:p>
            <a:endParaRPr/>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61</a:t>
            </a:fld>
            <a:endParaRPr spc="-5"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1461480" cy="24303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865717" y="1309572"/>
            <a:ext cx="1050908" cy="15016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1327005" y="1598941"/>
            <a:ext cx="2911848" cy="145256"/>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1322000" y="1847831"/>
            <a:ext cx="1702337" cy="148580"/>
          </a:xfrm>
          <a:prstGeom prst="rect">
            <a:avLst/>
          </a:prstGeom>
          <a:blipFill>
            <a:blip r:embed="rId6" cstate="print"/>
            <a:stretch>
              <a:fillRect/>
            </a:stretch>
          </a:blipFill>
        </p:spPr>
        <p:txBody>
          <a:bodyPr wrap="square" lIns="0" tIns="0" rIns="0" bIns="0" rtlCol="0"/>
          <a:lstStyle/>
          <a:p>
            <a:endParaRPr/>
          </a:p>
        </p:txBody>
      </p:sp>
      <p:sp>
        <p:nvSpPr>
          <p:cNvPr id="6" name="object 6"/>
          <p:cNvSpPr/>
          <p:nvPr/>
        </p:nvSpPr>
        <p:spPr>
          <a:xfrm>
            <a:off x="874171" y="2111755"/>
            <a:ext cx="627744" cy="157608"/>
          </a:xfrm>
          <a:prstGeom prst="rect">
            <a:avLst/>
          </a:prstGeom>
          <a:blipFill>
            <a:blip r:embed="rId7" cstate="print"/>
            <a:stretch>
              <a:fillRect/>
            </a:stretch>
          </a:blipFill>
        </p:spPr>
        <p:txBody>
          <a:bodyPr wrap="square" lIns="0" tIns="0" rIns="0" bIns="0" rtlCol="0"/>
          <a:lstStyle/>
          <a:p>
            <a:endParaRPr/>
          </a:p>
        </p:txBody>
      </p:sp>
      <p:sp>
        <p:nvSpPr>
          <p:cNvPr id="7" name="object 7"/>
          <p:cNvSpPr txBox="1"/>
          <p:nvPr/>
        </p:nvSpPr>
        <p:spPr>
          <a:xfrm>
            <a:off x="475249" y="1229055"/>
            <a:ext cx="621030" cy="1350645"/>
          </a:xfrm>
          <a:prstGeom prst="rect">
            <a:avLst/>
          </a:prstGeom>
        </p:spPr>
        <p:txBody>
          <a:bodyPr vert="horz" wrap="square" lIns="0" tIns="0" rIns="0" bIns="0" rtlCol="0">
            <a:spAutoFit/>
          </a:bodyPr>
          <a:lstStyle/>
          <a:p>
            <a:pPr marL="12700">
              <a:lnSpc>
                <a:spcPct val="100000"/>
              </a:lnSpc>
            </a:pPr>
            <a:r>
              <a:rPr sz="1800" dirty="0">
                <a:latin typeface="Arial"/>
                <a:cs typeface="Arial"/>
              </a:rPr>
              <a:t>●</a:t>
            </a:r>
            <a:endParaRPr sz="1800">
              <a:latin typeface="Arial"/>
              <a:cs typeface="Arial"/>
            </a:endParaRPr>
          </a:p>
          <a:p>
            <a:pPr marR="5080" algn="r">
              <a:lnSpc>
                <a:spcPct val="100000"/>
              </a:lnSpc>
              <a:spcBef>
                <a:spcPts val="330"/>
              </a:spcBef>
            </a:pPr>
            <a:r>
              <a:rPr sz="1400" dirty="0">
                <a:latin typeface="Arial"/>
                <a:cs typeface="Arial"/>
              </a:rPr>
              <a:t>○</a:t>
            </a:r>
            <a:endParaRPr sz="1400">
              <a:latin typeface="Arial"/>
              <a:cs typeface="Arial"/>
            </a:endParaRPr>
          </a:p>
          <a:p>
            <a:pPr marR="5080" algn="r">
              <a:lnSpc>
                <a:spcPct val="100000"/>
              </a:lnSpc>
              <a:spcBef>
                <a:spcPts val="270"/>
              </a:spcBef>
            </a:pPr>
            <a:r>
              <a:rPr sz="1400" dirty="0">
                <a:latin typeface="Arial"/>
                <a:cs typeface="Arial"/>
              </a:rPr>
              <a:t>○</a:t>
            </a:r>
            <a:endParaRPr sz="1400">
              <a:latin typeface="Arial"/>
              <a:cs typeface="Arial"/>
            </a:endParaRPr>
          </a:p>
          <a:p>
            <a:pPr marL="12700">
              <a:lnSpc>
                <a:spcPct val="100000"/>
              </a:lnSpc>
              <a:spcBef>
                <a:spcPts val="250"/>
              </a:spcBef>
            </a:pPr>
            <a:r>
              <a:rPr sz="1800" dirty="0">
                <a:latin typeface="Arial"/>
                <a:cs typeface="Arial"/>
              </a:rPr>
              <a:t>●</a:t>
            </a:r>
            <a:endParaRPr sz="1800">
              <a:latin typeface="Arial"/>
              <a:cs typeface="Arial"/>
            </a:endParaRPr>
          </a:p>
          <a:p>
            <a:pPr marR="5080" algn="r">
              <a:lnSpc>
                <a:spcPct val="100000"/>
              </a:lnSpc>
              <a:spcBef>
                <a:spcPts val="330"/>
              </a:spcBef>
            </a:pPr>
            <a:r>
              <a:rPr sz="1400" dirty="0">
                <a:latin typeface="Arial"/>
                <a:cs typeface="Arial"/>
              </a:rPr>
              <a:t>○</a:t>
            </a:r>
            <a:endParaRPr sz="1400">
              <a:latin typeface="Arial"/>
              <a:cs typeface="Arial"/>
            </a:endParaRPr>
          </a:p>
        </p:txBody>
      </p:sp>
      <p:sp>
        <p:nvSpPr>
          <p:cNvPr id="8" name="object 8"/>
          <p:cNvSpPr/>
          <p:nvPr/>
        </p:nvSpPr>
        <p:spPr>
          <a:xfrm>
            <a:off x="1318224" y="2409806"/>
            <a:ext cx="2535614" cy="155326"/>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5363374" y="1017724"/>
            <a:ext cx="3468925" cy="2786599"/>
          </a:xfrm>
          <a:prstGeom prst="rect">
            <a:avLst/>
          </a:prstGeom>
          <a:blipFill>
            <a:blip r:embed="rId9" cstate="print"/>
            <a:stretch>
              <a:fillRect/>
            </a:stretch>
          </a:blipFill>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62</a:t>
            </a:fld>
            <a:endParaRPr spc="-5"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7845" cy="24303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388823" y="1170124"/>
            <a:ext cx="4366357" cy="3493099"/>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63</a:t>
            </a:fld>
            <a:endParaRPr spc="-5"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7845" cy="24303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33225" y="1336423"/>
            <a:ext cx="4158504" cy="332679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35475" y="1047500"/>
            <a:ext cx="2736649" cy="245939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308121" y="3105196"/>
            <a:ext cx="2933065" cy="1301750"/>
          </a:xfrm>
          <a:custGeom>
            <a:avLst/>
            <a:gdLst/>
            <a:ahLst/>
            <a:cxnLst/>
            <a:rect l="l" t="t" r="r" b="b"/>
            <a:pathLst>
              <a:path w="2933065" h="1301750">
                <a:moveTo>
                  <a:pt x="0" y="0"/>
                </a:moveTo>
                <a:lnTo>
                  <a:pt x="2932499" y="1301699"/>
                </a:lnTo>
              </a:path>
            </a:pathLst>
          </a:custGeom>
          <a:ln w="9524">
            <a:solidFill>
              <a:srgbClr val="595959"/>
            </a:solidFill>
          </a:ln>
        </p:spPr>
        <p:txBody>
          <a:bodyPr wrap="square" lIns="0" tIns="0" rIns="0" bIns="0" rtlCol="0"/>
          <a:lstStyle/>
          <a:p>
            <a:endParaRPr/>
          </a:p>
        </p:txBody>
      </p:sp>
      <p:sp>
        <p:nvSpPr>
          <p:cNvPr id="6" name="object 6"/>
          <p:cNvSpPr/>
          <p:nvPr/>
        </p:nvSpPr>
        <p:spPr>
          <a:xfrm>
            <a:off x="4069374" y="3679874"/>
            <a:ext cx="1123349" cy="85964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306916" y="3391987"/>
            <a:ext cx="2531967" cy="1435424"/>
          </a:xfrm>
          <a:prstGeom prst="rect">
            <a:avLst/>
          </a:prstGeom>
          <a:blipFill>
            <a:blip r:embed="rId6" cstate="print"/>
            <a:stretch>
              <a:fillRect/>
            </a:stretch>
          </a:blipFill>
        </p:spPr>
        <p:txBody>
          <a:bodyPr wrap="square" lIns="0" tIns="0" rIns="0" bIns="0" rtlCol="0"/>
          <a:lstStyle/>
          <a:p>
            <a:endParaRPr/>
          </a:p>
        </p:txBody>
      </p:sp>
      <p:sp>
        <p:nvSpPr>
          <p:cNvPr id="8" name="object 8"/>
          <p:cNvSpPr txBox="1"/>
          <p:nvPr/>
        </p:nvSpPr>
        <p:spPr>
          <a:xfrm>
            <a:off x="454331" y="3571220"/>
            <a:ext cx="2212340" cy="1078230"/>
          </a:xfrm>
          <a:prstGeom prst="rect">
            <a:avLst/>
          </a:prstGeom>
        </p:spPr>
        <p:txBody>
          <a:bodyPr vert="horz" wrap="square" lIns="0" tIns="0" rIns="0" bIns="0" rtlCol="0">
            <a:spAutoFit/>
          </a:bodyPr>
          <a:lstStyle/>
          <a:p>
            <a:pPr marL="12700" marR="5080">
              <a:lnSpc>
                <a:spcPct val="100000"/>
              </a:lnSpc>
            </a:pPr>
            <a:r>
              <a:rPr sz="1000" spc="-5" dirty="0">
                <a:latin typeface="Arial"/>
                <a:cs typeface="Arial"/>
              </a:rPr>
              <a:t>HopsFS outperforms with equivalent  hardware: HA-HDFS with </a:t>
            </a:r>
            <a:r>
              <a:rPr sz="1000" b="1" spc="-5" dirty="0">
                <a:latin typeface="Arial"/>
                <a:cs typeface="Arial"/>
              </a:rPr>
              <a:t>Five</a:t>
            </a:r>
            <a:r>
              <a:rPr sz="1000" b="1" spc="50" dirty="0">
                <a:latin typeface="Arial"/>
                <a:cs typeface="Arial"/>
              </a:rPr>
              <a:t> </a:t>
            </a:r>
            <a:r>
              <a:rPr sz="1000" spc="-5" dirty="0">
                <a:latin typeface="Arial"/>
                <a:cs typeface="Arial"/>
              </a:rPr>
              <a:t>Servers</a:t>
            </a:r>
            <a:endParaRPr sz="1000">
              <a:latin typeface="Arial"/>
              <a:cs typeface="Arial"/>
            </a:endParaRPr>
          </a:p>
          <a:p>
            <a:pPr marL="469900" indent="-305435">
              <a:lnSpc>
                <a:spcPct val="100000"/>
              </a:lnSpc>
              <a:buChar char="●"/>
              <a:tabLst>
                <a:tab pos="469900" algn="l"/>
              </a:tabLst>
            </a:pPr>
            <a:r>
              <a:rPr sz="1000" spc="-5" dirty="0">
                <a:latin typeface="Arial"/>
                <a:cs typeface="Arial"/>
              </a:rPr>
              <a:t>1 Active</a:t>
            </a:r>
            <a:r>
              <a:rPr sz="1000" spc="-35" dirty="0">
                <a:latin typeface="Arial"/>
                <a:cs typeface="Arial"/>
              </a:rPr>
              <a:t> </a:t>
            </a:r>
            <a:r>
              <a:rPr sz="1000" spc="-5" dirty="0">
                <a:latin typeface="Arial"/>
                <a:cs typeface="Arial"/>
              </a:rPr>
              <a:t>Namenode</a:t>
            </a:r>
            <a:endParaRPr sz="1000">
              <a:latin typeface="Arial"/>
              <a:cs typeface="Arial"/>
            </a:endParaRPr>
          </a:p>
          <a:p>
            <a:pPr marL="469900" indent="-305435">
              <a:lnSpc>
                <a:spcPct val="100000"/>
              </a:lnSpc>
              <a:buChar char="●"/>
              <a:tabLst>
                <a:tab pos="469900" algn="l"/>
              </a:tabLst>
            </a:pPr>
            <a:r>
              <a:rPr sz="1000" spc="-5" dirty="0">
                <a:latin typeface="Arial"/>
                <a:cs typeface="Arial"/>
              </a:rPr>
              <a:t>1 Standby</a:t>
            </a:r>
            <a:r>
              <a:rPr sz="1000" spc="-30" dirty="0">
                <a:latin typeface="Arial"/>
                <a:cs typeface="Arial"/>
              </a:rPr>
              <a:t> </a:t>
            </a:r>
            <a:r>
              <a:rPr sz="1000" spc="-5" dirty="0">
                <a:latin typeface="Arial"/>
                <a:cs typeface="Arial"/>
              </a:rPr>
              <a:t>NameNode</a:t>
            </a:r>
            <a:endParaRPr sz="1000">
              <a:latin typeface="Arial"/>
              <a:cs typeface="Arial"/>
            </a:endParaRPr>
          </a:p>
          <a:p>
            <a:pPr marL="469900" indent="-305435">
              <a:lnSpc>
                <a:spcPct val="100000"/>
              </a:lnSpc>
              <a:buChar char="●"/>
              <a:tabLst>
                <a:tab pos="469900" algn="l"/>
              </a:tabLst>
            </a:pPr>
            <a:r>
              <a:rPr sz="1000" spc="-5" dirty="0">
                <a:latin typeface="Arial"/>
                <a:cs typeface="Arial"/>
              </a:rPr>
              <a:t>3</a:t>
            </a:r>
            <a:r>
              <a:rPr sz="1000" spc="-70" dirty="0">
                <a:latin typeface="Arial"/>
                <a:cs typeface="Arial"/>
              </a:rPr>
              <a:t> </a:t>
            </a:r>
            <a:r>
              <a:rPr sz="1000" spc="-5" dirty="0">
                <a:latin typeface="Arial"/>
                <a:cs typeface="Arial"/>
              </a:rPr>
              <a:t>Servers</a:t>
            </a:r>
            <a:endParaRPr sz="1000">
              <a:latin typeface="Arial"/>
              <a:cs typeface="Arial"/>
            </a:endParaRPr>
          </a:p>
          <a:p>
            <a:pPr marL="927100" lvl="1" indent="-305435">
              <a:lnSpc>
                <a:spcPct val="100000"/>
              </a:lnSpc>
              <a:buChar char="○"/>
              <a:tabLst>
                <a:tab pos="927100" algn="l"/>
              </a:tabLst>
            </a:pPr>
            <a:r>
              <a:rPr sz="1000" spc="-5" dirty="0">
                <a:latin typeface="Arial"/>
                <a:cs typeface="Arial"/>
              </a:rPr>
              <a:t>Journal</a:t>
            </a:r>
            <a:r>
              <a:rPr sz="1000" spc="-50" dirty="0">
                <a:latin typeface="Arial"/>
                <a:cs typeface="Arial"/>
              </a:rPr>
              <a:t> </a:t>
            </a:r>
            <a:r>
              <a:rPr sz="1000" spc="-5" dirty="0">
                <a:latin typeface="Arial"/>
                <a:cs typeface="Arial"/>
              </a:rPr>
              <a:t>Nodes</a:t>
            </a:r>
            <a:endParaRPr sz="1000">
              <a:latin typeface="Arial"/>
              <a:cs typeface="Arial"/>
            </a:endParaRPr>
          </a:p>
          <a:p>
            <a:pPr marL="927100" lvl="1" indent="-305435">
              <a:lnSpc>
                <a:spcPct val="100000"/>
              </a:lnSpc>
              <a:buChar char="○"/>
              <a:tabLst>
                <a:tab pos="927100" algn="l"/>
              </a:tabLst>
            </a:pPr>
            <a:r>
              <a:rPr sz="1000" spc="-5" dirty="0">
                <a:latin typeface="Arial"/>
                <a:cs typeface="Arial"/>
              </a:rPr>
              <a:t>ZooKeeper</a:t>
            </a:r>
            <a:r>
              <a:rPr sz="1000" spc="-40" dirty="0">
                <a:latin typeface="Arial"/>
                <a:cs typeface="Arial"/>
              </a:rPr>
              <a:t> </a:t>
            </a:r>
            <a:r>
              <a:rPr sz="1000" spc="-5" dirty="0">
                <a:latin typeface="Arial"/>
                <a:cs typeface="Arial"/>
              </a:rPr>
              <a:t>Nodes</a:t>
            </a:r>
            <a:endParaRPr sz="1000">
              <a:latin typeface="Arial"/>
              <a:cs typeface="Arial"/>
            </a:endParaRPr>
          </a:p>
        </p:txBody>
      </p:sp>
      <p:sp>
        <p:nvSpPr>
          <p:cNvPr id="9" name="object 9"/>
          <p:cNvSpPr/>
          <p:nvPr/>
        </p:nvSpPr>
        <p:spPr>
          <a:xfrm>
            <a:off x="4614750" y="2733162"/>
            <a:ext cx="1028065" cy="898525"/>
          </a:xfrm>
          <a:custGeom>
            <a:avLst/>
            <a:gdLst/>
            <a:ahLst/>
            <a:cxnLst/>
            <a:rect l="l" t="t" r="r" b="b"/>
            <a:pathLst>
              <a:path w="1028064" h="898525">
                <a:moveTo>
                  <a:pt x="0" y="0"/>
                </a:moveTo>
                <a:lnTo>
                  <a:pt x="1027499" y="0"/>
                </a:lnTo>
                <a:lnTo>
                  <a:pt x="1027499" y="898199"/>
                </a:lnTo>
                <a:lnTo>
                  <a:pt x="0" y="898199"/>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3117979" y="1392402"/>
            <a:ext cx="1903730" cy="2420620"/>
          </a:xfrm>
          <a:custGeom>
            <a:avLst/>
            <a:gdLst/>
            <a:ahLst/>
            <a:cxnLst/>
            <a:rect l="l" t="t" r="r" b="b"/>
            <a:pathLst>
              <a:path w="1903729" h="2420620">
                <a:moveTo>
                  <a:pt x="0" y="0"/>
                </a:moveTo>
                <a:lnTo>
                  <a:pt x="1903499" y="2420099"/>
                </a:lnTo>
              </a:path>
            </a:pathLst>
          </a:custGeom>
          <a:ln w="9524">
            <a:solidFill>
              <a:srgbClr val="595959"/>
            </a:solidFill>
          </a:ln>
        </p:spPr>
        <p:txBody>
          <a:bodyPr wrap="square" lIns="0" tIns="0" rIns="0" bIns="0" rtlCol="0"/>
          <a:lstStyle/>
          <a:p>
            <a:endParaRPr/>
          </a:p>
        </p:txBody>
      </p:sp>
      <p:sp>
        <p:nvSpPr>
          <p:cNvPr id="11" name="object 11"/>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64</a:t>
            </a:fld>
            <a:endParaRPr spc="-5"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5717980" cy="303609"/>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377787" y="1152475"/>
            <a:ext cx="4388432" cy="3510749"/>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65</a:t>
            </a:fld>
            <a:endParaRPr spc="-5"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27899"/>
            <a:ext cx="5717980" cy="30360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377787" y="1152475"/>
            <a:ext cx="4388432" cy="3510749"/>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66</a:t>
            </a:fld>
            <a:endParaRPr spc="-5"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0" rIns="0" bIns="0" rtlCol="0">
            <a:spAutoFit/>
          </a:bodyPr>
          <a:lstStyle/>
          <a:p>
            <a:pPr marL="2852420" marR="5080">
              <a:lnSpc>
                <a:spcPct val="100699"/>
              </a:lnSpc>
            </a:pPr>
            <a:r>
              <a:rPr sz="3000" spc="-5" dirty="0">
                <a:solidFill>
                  <a:srgbClr val="37761C"/>
                </a:solidFill>
              </a:rPr>
              <a:t>16X </a:t>
            </a:r>
            <a:r>
              <a:rPr spc="-5" dirty="0"/>
              <a:t>the</a:t>
            </a:r>
            <a:r>
              <a:rPr spc="-195" dirty="0"/>
              <a:t> </a:t>
            </a:r>
            <a:r>
              <a:rPr spc="-5" dirty="0"/>
              <a:t>performance  of</a:t>
            </a:r>
            <a:r>
              <a:rPr spc="-80" dirty="0"/>
              <a:t> </a:t>
            </a:r>
            <a:r>
              <a:rPr spc="-5" dirty="0"/>
              <a:t>HDFS.</a:t>
            </a:r>
            <a:endParaRPr sz="3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67</a:t>
            </a:fld>
            <a:endParaRPr spc="-5" dirty="0"/>
          </a:p>
        </p:txBody>
      </p:sp>
      <p:sp>
        <p:nvSpPr>
          <p:cNvPr id="3" name="object 3"/>
          <p:cNvSpPr txBox="1"/>
          <p:nvPr/>
        </p:nvSpPr>
        <p:spPr>
          <a:xfrm>
            <a:off x="4404772" y="2879598"/>
            <a:ext cx="2966720" cy="419100"/>
          </a:xfrm>
          <a:prstGeom prst="rect">
            <a:avLst/>
          </a:prstGeom>
        </p:spPr>
        <p:txBody>
          <a:bodyPr vert="horz" wrap="square" lIns="0" tIns="0" rIns="0" bIns="0" rtlCol="0">
            <a:spAutoFit/>
          </a:bodyPr>
          <a:lstStyle/>
          <a:p>
            <a:pPr marL="12700" marR="5080">
              <a:lnSpc>
                <a:spcPts val="1650"/>
              </a:lnSpc>
            </a:pPr>
            <a:r>
              <a:rPr sz="1400" b="1" spc="-5" dirty="0">
                <a:latin typeface="Arial"/>
                <a:cs typeface="Arial"/>
              </a:rPr>
              <a:t>Further scaling possible with more  hardware</a:t>
            </a:r>
            <a:endParaRPr sz="1400">
              <a:latin typeface="Arial"/>
              <a:cs typeface="Arial"/>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991" y="632363"/>
            <a:ext cx="3762387" cy="243036"/>
          </a:xfrm>
          <a:prstGeom prst="rect">
            <a:avLst/>
          </a:prstGeom>
          <a:blipFill>
            <a:blip r:embed="rId3" cstate="print"/>
            <a:stretch>
              <a:fillRect/>
            </a:stretch>
          </a:blipFill>
        </p:spPr>
        <p:txBody>
          <a:bodyPr wrap="square" lIns="0" tIns="0" rIns="0" bIns="0" rtlCol="0"/>
          <a:lstStyle/>
          <a:p>
            <a:endParaRPr/>
          </a:p>
        </p:txBody>
      </p:sp>
      <p:graphicFrame>
        <p:nvGraphicFramePr>
          <p:cNvPr id="3" name="object 3"/>
          <p:cNvGraphicFramePr>
            <a:graphicFrameLocks noGrp="1"/>
          </p:cNvGraphicFramePr>
          <p:nvPr/>
        </p:nvGraphicFramePr>
        <p:xfrm>
          <a:off x="1029850" y="1866900"/>
          <a:ext cx="7074771" cy="1200146"/>
        </p:xfrm>
        <a:graphic>
          <a:graphicData uri="http://schemas.openxmlformats.org/drawingml/2006/table">
            <a:tbl>
              <a:tblPr firstRow="1" bandRow="1">
                <a:tableStyleId>{2D5ABB26-0587-4C30-8999-92F81FD0307C}</a:tableStyleId>
              </a:tblPr>
              <a:tblGrid>
                <a:gridCol w="3167374">
                  <a:extLst>
                    <a:ext uri="{9D8B030D-6E8A-4147-A177-3AD203B41FA5}">
                      <a16:colId xmlns:a16="http://schemas.microsoft.com/office/drawing/2014/main" val="20000"/>
                    </a:ext>
                  </a:extLst>
                </a:gridCol>
                <a:gridCol w="1340974">
                  <a:extLst>
                    <a:ext uri="{9D8B030D-6E8A-4147-A177-3AD203B41FA5}">
                      <a16:colId xmlns:a16="http://schemas.microsoft.com/office/drawing/2014/main" val="20001"/>
                    </a:ext>
                  </a:extLst>
                </a:gridCol>
                <a:gridCol w="1331449">
                  <a:extLst>
                    <a:ext uri="{9D8B030D-6E8A-4147-A177-3AD203B41FA5}">
                      <a16:colId xmlns:a16="http://schemas.microsoft.com/office/drawing/2014/main" val="20002"/>
                    </a:ext>
                  </a:extLst>
                </a:gridCol>
                <a:gridCol w="1234974">
                  <a:extLst>
                    <a:ext uri="{9D8B030D-6E8A-4147-A177-3AD203B41FA5}">
                      <a16:colId xmlns:a16="http://schemas.microsoft.com/office/drawing/2014/main" val="20003"/>
                    </a:ext>
                  </a:extLst>
                </a:gridCol>
              </a:tblGrid>
              <a:tr h="247649">
                <a:tc>
                  <a:txBody>
                    <a:bodyPr/>
                    <a:lstStyle/>
                    <a:p>
                      <a:pPr marL="28575">
                        <a:lnSpc>
                          <a:spcPct val="100000"/>
                        </a:lnSpc>
                        <a:spcBef>
                          <a:spcPts val="100"/>
                        </a:spcBef>
                      </a:pPr>
                      <a:r>
                        <a:rPr sz="1200" b="1" spc="-5" dirty="0">
                          <a:solidFill>
                            <a:srgbClr val="FFFFFF"/>
                          </a:solidFill>
                          <a:latin typeface="Arial"/>
                          <a:cs typeface="Arial"/>
                        </a:rPr>
                        <a:t>Workloads</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HopsFS</a:t>
                      </a:r>
                      <a:r>
                        <a:rPr sz="1200" b="1" spc="-50" dirty="0">
                          <a:solidFill>
                            <a:srgbClr val="FFFFFF"/>
                          </a:solidFill>
                          <a:latin typeface="Arial"/>
                          <a:cs typeface="Arial"/>
                        </a:rPr>
                        <a:t> </a:t>
                      </a:r>
                      <a:r>
                        <a:rPr sz="1200" b="1" spc="-5" dirty="0">
                          <a:solidFill>
                            <a:srgbClr val="FFFFFF"/>
                          </a:solidFill>
                          <a:latin typeface="Arial"/>
                          <a:cs typeface="Arial"/>
                        </a:rPr>
                        <a:t>ops/sec</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HDFS</a:t>
                      </a:r>
                      <a:r>
                        <a:rPr sz="1200" b="1" spc="-60" dirty="0">
                          <a:solidFill>
                            <a:srgbClr val="FFFFFF"/>
                          </a:solidFill>
                          <a:latin typeface="Arial"/>
                          <a:cs typeface="Arial"/>
                        </a:rPr>
                        <a:t> </a:t>
                      </a:r>
                      <a:r>
                        <a:rPr sz="1200" b="1" spc="-5" dirty="0">
                          <a:solidFill>
                            <a:srgbClr val="FFFFFF"/>
                          </a:solidFill>
                          <a:latin typeface="Arial"/>
                          <a:cs typeface="Arial"/>
                        </a:rPr>
                        <a:t>ops/sec</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Scaling</a:t>
                      </a:r>
                      <a:r>
                        <a:rPr sz="1200" b="1" spc="-50" dirty="0">
                          <a:solidFill>
                            <a:srgbClr val="FFFFFF"/>
                          </a:solidFill>
                          <a:latin typeface="Arial"/>
                          <a:cs typeface="Arial"/>
                        </a:rPr>
                        <a:t> </a:t>
                      </a:r>
                      <a:r>
                        <a:rPr sz="1200" b="1" spc="-5" dirty="0">
                          <a:solidFill>
                            <a:srgbClr val="FFFFFF"/>
                          </a:solidFill>
                          <a:latin typeface="Arial"/>
                          <a:cs typeface="Arial"/>
                        </a:rPr>
                        <a:t>Factor</a:t>
                      </a:r>
                      <a:endParaRPr sz="1200">
                        <a:latin typeface="Arial"/>
                        <a:cs typeface="Arial"/>
                      </a:endParaRPr>
                    </a:p>
                  </a:txBody>
                  <a:tcPr marL="0" marR="0" marT="0" marB="0">
                    <a:solidFill>
                      <a:srgbClr val="000000"/>
                    </a:solidFill>
                  </a:tcPr>
                </a:tc>
                <a:extLst>
                  <a:ext uri="{0D108BD9-81ED-4DB2-BD59-A6C34878D82A}">
                    <a16:rowId xmlns:a16="http://schemas.microsoft.com/office/drawing/2014/main" val="10000"/>
                  </a:ext>
                </a:extLst>
              </a:tr>
              <a:tr h="457199">
                <a:tc>
                  <a:txBody>
                    <a:bodyPr/>
                    <a:lstStyle/>
                    <a:p>
                      <a:pPr marL="23495">
                        <a:lnSpc>
                          <a:spcPct val="100000"/>
                        </a:lnSpc>
                        <a:spcBef>
                          <a:spcPts val="55"/>
                        </a:spcBef>
                      </a:pPr>
                      <a:r>
                        <a:rPr sz="1200" b="1" spc="-5" dirty="0">
                          <a:latin typeface="Arial"/>
                          <a:cs typeface="Arial"/>
                        </a:rPr>
                        <a:t>Synthetic Workload </a:t>
                      </a:r>
                      <a:r>
                        <a:rPr sz="1200" b="1" dirty="0">
                          <a:latin typeface="Arial"/>
                          <a:cs typeface="Arial"/>
                        </a:rPr>
                        <a:t>(</a:t>
                      </a:r>
                      <a:r>
                        <a:rPr sz="2400" b="1" dirty="0">
                          <a:latin typeface="Arial"/>
                          <a:cs typeface="Arial"/>
                        </a:rPr>
                        <a:t>5.0%</a:t>
                      </a:r>
                      <a:r>
                        <a:rPr sz="2400" b="1" spc="-305" dirty="0">
                          <a:latin typeface="Arial"/>
                          <a:cs typeface="Arial"/>
                        </a:rPr>
                        <a:t> </a:t>
                      </a:r>
                      <a:r>
                        <a:rPr sz="1200" b="1" spc="-5" dirty="0">
                          <a:latin typeface="Arial"/>
                          <a:cs typeface="Arial"/>
                        </a:rPr>
                        <a:t>File Writes)</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E69137"/>
                    </a:solidFill>
                  </a:tcPr>
                </a:tc>
                <a:tc>
                  <a:txBody>
                    <a:bodyPr/>
                    <a:lstStyle/>
                    <a:p>
                      <a:pPr marL="432434">
                        <a:lnSpc>
                          <a:spcPct val="100000"/>
                        </a:lnSpc>
                        <a:spcBef>
                          <a:spcPts val="925"/>
                        </a:spcBef>
                      </a:pPr>
                      <a:r>
                        <a:rPr sz="1200" b="1" spc="-5" dirty="0">
                          <a:latin typeface="Arial"/>
                          <a:cs typeface="Arial"/>
                        </a:rPr>
                        <a:t>1.19</a:t>
                      </a:r>
                      <a:r>
                        <a:rPr sz="1200" b="1" spc="-90" dirty="0">
                          <a:latin typeface="Arial"/>
                          <a:cs typeface="Arial"/>
                        </a:rPr>
                        <a:t> </a:t>
                      </a:r>
                      <a:r>
                        <a:rPr sz="1200" b="1"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E69137"/>
                    </a:solidFill>
                  </a:tcPr>
                </a:tc>
                <a:tc>
                  <a:txBody>
                    <a:bodyPr/>
                    <a:lstStyle/>
                    <a:p>
                      <a:pPr marL="436245">
                        <a:lnSpc>
                          <a:spcPct val="100000"/>
                        </a:lnSpc>
                        <a:spcBef>
                          <a:spcPts val="925"/>
                        </a:spcBef>
                      </a:pPr>
                      <a:r>
                        <a:rPr sz="1200" b="1" spc="-5" dirty="0">
                          <a:latin typeface="Arial"/>
                          <a:cs typeface="Arial"/>
                        </a:rPr>
                        <a:t>53.6</a:t>
                      </a:r>
                      <a:r>
                        <a:rPr sz="1200" b="1" spc="-85" dirty="0">
                          <a:latin typeface="Arial"/>
                          <a:cs typeface="Arial"/>
                        </a:rPr>
                        <a:t> </a:t>
                      </a:r>
                      <a:r>
                        <a:rPr sz="1200" b="1"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E69137"/>
                    </a:solidFill>
                  </a:tcPr>
                </a:tc>
                <a:tc>
                  <a:txBody>
                    <a:bodyPr/>
                    <a:lstStyle/>
                    <a:p>
                      <a:pPr algn="ctr">
                        <a:lnSpc>
                          <a:spcPct val="100000"/>
                        </a:lnSpc>
                        <a:spcBef>
                          <a:spcPts val="55"/>
                        </a:spcBef>
                      </a:pPr>
                      <a:r>
                        <a:rPr sz="2400" b="1" spc="-5" dirty="0">
                          <a:latin typeface="Arial"/>
                          <a:cs typeface="Arial"/>
                        </a:rPr>
                        <a:t>22</a:t>
                      </a:r>
                      <a:endParaRPr sz="24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solidFill>
                      <a:srgbClr val="E69137"/>
                    </a:solidFill>
                  </a:tcPr>
                </a:tc>
                <a:extLst>
                  <a:ext uri="{0D108BD9-81ED-4DB2-BD59-A6C34878D82A}">
                    <a16:rowId xmlns:a16="http://schemas.microsoft.com/office/drawing/2014/main" val="10001"/>
                  </a:ext>
                </a:extLst>
              </a:tr>
              <a:tr h="247649">
                <a:tc>
                  <a:txBody>
                    <a:bodyPr/>
                    <a:lstStyle/>
                    <a:p>
                      <a:pPr marL="23495">
                        <a:lnSpc>
                          <a:spcPct val="100000"/>
                        </a:lnSpc>
                        <a:spcBef>
                          <a:spcPts val="65"/>
                        </a:spcBef>
                      </a:pPr>
                      <a:r>
                        <a:rPr sz="1200" spc="-5" dirty="0">
                          <a:latin typeface="Arial"/>
                          <a:cs typeface="Arial"/>
                        </a:rPr>
                        <a:t>Synthetic Workload (10% File</a:t>
                      </a:r>
                      <a:r>
                        <a:rPr sz="1200" spc="40" dirty="0">
                          <a:latin typeface="Arial"/>
                          <a:cs typeface="Arial"/>
                        </a:rPr>
                        <a:t> </a:t>
                      </a:r>
                      <a:r>
                        <a:rPr sz="1200" spc="-5" dirty="0">
                          <a:latin typeface="Arial"/>
                          <a:cs typeface="Arial"/>
                        </a:rPr>
                        <a:t>Writes)</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432434">
                        <a:lnSpc>
                          <a:spcPct val="100000"/>
                        </a:lnSpc>
                        <a:spcBef>
                          <a:spcPts val="65"/>
                        </a:spcBef>
                      </a:pPr>
                      <a:r>
                        <a:rPr sz="1200" spc="-5" dirty="0">
                          <a:latin typeface="Arial"/>
                          <a:cs typeface="Arial"/>
                        </a:rPr>
                        <a:t>1.04</a:t>
                      </a:r>
                      <a:r>
                        <a:rPr sz="1200" spc="-90" dirty="0">
                          <a:latin typeface="Arial"/>
                          <a:cs typeface="Arial"/>
                        </a:rPr>
                        <a:t> </a:t>
                      </a:r>
                      <a:r>
                        <a:rPr sz="1200"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440055">
                        <a:lnSpc>
                          <a:spcPct val="100000"/>
                        </a:lnSpc>
                        <a:spcBef>
                          <a:spcPts val="65"/>
                        </a:spcBef>
                      </a:pPr>
                      <a:r>
                        <a:rPr sz="1200" spc="-5" dirty="0">
                          <a:latin typeface="Arial"/>
                          <a:cs typeface="Arial"/>
                        </a:rPr>
                        <a:t>35.2</a:t>
                      </a:r>
                      <a:r>
                        <a:rPr sz="1200" spc="-85" dirty="0">
                          <a:latin typeface="Arial"/>
                          <a:cs typeface="Arial"/>
                        </a:rPr>
                        <a:t> </a:t>
                      </a:r>
                      <a:r>
                        <a:rPr sz="1200"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65"/>
                        </a:spcBef>
                      </a:pPr>
                      <a:r>
                        <a:rPr sz="1200" spc="-5" dirty="0">
                          <a:latin typeface="Arial"/>
                          <a:cs typeface="Arial"/>
                        </a:rPr>
                        <a:t>30</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47649">
                <a:tc>
                  <a:txBody>
                    <a:bodyPr/>
                    <a:lstStyle/>
                    <a:p>
                      <a:pPr marL="23495">
                        <a:lnSpc>
                          <a:spcPct val="100000"/>
                        </a:lnSpc>
                        <a:spcBef>
                          <a:spcPts val="65"/>
                        </a:spcBef>
                      </a:pPr>
                      <a:r>
                        <a:rPr sz="1200" spc="-5" dirty="0">
                          <a:latin typeface="Arial"/>
                          <a:cs typeface="Arial"/>
                        </a:rPr>
                        <a:t>Synthetic Workload (20% File</a:t>
                      </a:r>
                      <a:r>
                        <a:rPr sz="1200" spc="40" dirty="0">
                          <a:latin typeface="Arial"/>
                          <a:cs typeface="Arial"/>
                        </a:rPr>
                        <a:t> </a:t>
                      </a:r>
                      <a:r>
                        <a:rPr sz="1200" spc="-5" dirty="0">
                          <a:latin typeface="Arial"/>
                          <a:cs typeface="Arial"/>
                        </a:rPr>
                        <a:t>Writes)</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389890">
                        <a:lnSpc>
                          <a:spcPct val="100000"/>
                        </a:lnSpc>
                        <a:spcBef>
                          <a:spcPts val="65"/>
                        </a:spcBef>
                      </a:pPr>
                      <a:r>
                        <a:rPr sz="1200" spc="-5" dirty="0">
                          <a:latin typeface="Arial"/>
                          <a:cs typeface="Arial"/>
                        </a:rPr>
                        <a:t>0.748</a:t>
                      </a:r>
                      <a:r>
                        <a:rPr sz="1200" spc="-85" dirty="0">
                          <a:latin typeface="Arial"/>
                          <a:cs typeface="Arial"/>
                        </a:rPr>
                        <a:t> </a:t>
                      </a:r>
                      <a:r>
                        <a:rPr sz="1200"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440055">
                        <a:lnSpc>
                          <a:spcPct val="100000"/>
                        </a:lnSpc>
                        <a:spcBef>
                          <a:spcPts val="65"/>
                        </a:spcBef>
                      </a:pPr>
                      <a:r>
                        <a:rPr sz="1200" spc="-5" dirty="0">
                          <a:latin typeface="Arial"/>
                          <a:cs typeface="Arial"/>
                        </a:rPr>
                        <a:t>19.9</a:t>
                      </a:r>
                      <a:r>
                        <a:rPr sz="1200" spc="-85" dirty="0">
                          <a:latin typeface="Arial"/>
                          <a:cs typeface="Arial"/>
                        </a:rPr>
                        <a:t> </a:t>
                      </a:r>
                      <a:r>
                        <a:rPr sz="1200"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65"/>
                        </a:spcBef>
                      </a:pPr>
                      <a:r>
                        <a:rPr sz="1200" spc="-5" dirty="0">
                          <a:latin typeface="Arial"/>
                          <a:cs typeface="Arial"/>
                        </a:rPr>
                        <a:t>37</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3"/>
                  </a:ext>
                </a:extLst>
              </a:tr>
            </a:tbl>
          </a:graphicData>
        </a:graphic>
      </p:graphicFrame>
      <p:sp>
        <p:nvSpPr>
          <p:cNvPr id="4" name="object 4"/>
          <p:cNvSpPr txBox="1"/>
          <p:nvPr/>
        </p:nvSpPr>
        <p:spPr>
          <a:xfrm>
            <a:off x="2218350" y="3145663"/>
            <a:ext cx="487426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Scalability of HopsFS and HDFS for write intensive</a:t>
            </a:r>
            <a:r>
              <a:rPr sz="1400" spc="135" dirty="0">
                <a:latin typeface="Arial"/>
                <a:cs typeface="Arial"/>
              </a:rPr>
              <a:t> </a:t>
            </a:r>
            <a:r>
              <a:rPr sz="1400" spc="-5" dirty="0">
                <a:latin typeface="Arial"/>
                <a:cs typeface="Arial"/>
              </a:rPr>
              <a:t>workloads</a:t>
            </a:r>
            <a:endParaRPr sz="1400">
              <a:latin typeface="Arial"/>
              <a:cs typeface="Arial"/>
            </a:endParaRPr>
          </a:p>
        </p:txBody>
      </p:sp>
      <p:sp>
        <p:nvSpPr>
          <p:cNvPr id="5" name="object 5"/>
          <p:cNvSpPr/>
          <p:nvPr/>
        </p:nvSpPr>
        <p:spPr>
          <a:xfrm>
            <a:off x="374200" y="2226124"/>
            <a:ext cx="640080" cy="320040"/>
          </a:xfrm>
          <a:custGeom>
            <a:avLst/>
            <a:gdLst/>
            <a:ahLst/>
            <a:cxnLst/>
            <a:rect l="l" t="t" r="r" b="b"/>
            <a:pathLst>
              <a:path w="640080" h="320039">
                <a:moveTo>
                  <a:pt x="0" y="79949"/>
                </a:moveTo>
                <a:lnTo>
                  <a:pt x="479699" y="79949"/>
                </a:lnTo>
                <a:lnTo>
                  <a:pt x="479699" y="0"/>
                </a:lnTo>
                <a:lnTo>
                  <a:pt x="639599" y="159899"/>
                </a:lnTo>
                <a:lnTo>
                  <a:pt x="479699" y="319799"/>
                </a:lnTo>
                <a:lnTo>
                  <a:pt x="479699" y="239849"/>
                </a:lnTo>
                <a:lnTo>
                  <a:pt x="0" y="239849"/>
                </a:lnTo>
                <a:lnTo>
                  <a:pt x="0" y="79949"/>
                </a:lnTo>
                <a:close/>
              </a:path>
            </a:pathLst>
          </a:custGeom>
          <a:ln w="9524">
            <a:solidFill>
              <a:srgbClr val="595959"/>
            </a:solidFill>
          </a:ln>
        </p:spPr>
        <p:txBody>
          <a:bodyPr wrap="square" lIns="0" tIns="0" rIns="0" bIns="0" rtlCol="0"/>
          <a:lstStyle/>
          <a:p>
            <a:endParaRPr/>
          </a:p>
        </p:txBody>
      </p:sp>
      <p:sp>
        <p:nvSpPr>
          <p:cNvPr id="6" name="object 6"/>
          <p:cNvSpPr/>
          <p:nvPr/>
        </p:nvSpPr>
        <p:spPr>
          <a:xfrm>
            <a:off x="8130219" y="2186083"/>
            <a:ext cx="639445" cy="320040"/>
          </a:xfrm>
          <a:custGeom>
            <a:avLst/>
            <a:gdLst/>
            <a:ahLst/>
            <a:cxnLst/>
            <a:rect l="l" t="t" r="r" b="b"/>
            <a:pathLst>
              <a:path w="639445" h="320039">
                <a:moveTo>
                  <a:pt x="638999" y="239849"/>
                </a:moveTo>
                <a:lnTo>
                  <a:pt x="159899" y="239849"/>
                </a:lnTo>
                <a:lnTo>
                  <a:pt x="159899" y="319799"/>
                </a:lnTo>
                <a:lnTo>
                  <a:pt x="0" y="159899"/>
                </a:lnTo>
                <a:lnTo>
                  <a:pt x="159899" y="0"/>
                </a:lnTo>
                <a:lnTo>
                  <a:pt x="159899" y="79949"/>
                </a:lnTo>
                <a:lnTo>
                  <a:pt x="638999" y="79949"/>
                </a:lnTo>
                <a:lnTo>
                  <a:pt x="638999" y="239849"/>
                </a:lnTo>
                <a:close/>
              </a:path>
            </a:pathLst>
          </a:custGeom>
          <a:ln w="9524">
            <a:solidFill>
              <a:srgbClr val="595959"/>
            </a:solidFill>
          </a:ln>
        </p:spPr>
        <p:txBody>
          <a:bodyPr wrap="square" lIns="0" tIns="0" rIns="0" bIns="0" rtlCol="0"/>
          <a:lstStyle/>
          <a:p>
            <a:endParaRPr/>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68</a:t>
            </a:fld>
            <a:endParaRPr spc="-5"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7991" y="632363"/>
            <a:ext cx="3762387" cy="243036"/>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1034612" y="2114550"/>
            <a:ext cx="3054350" cy="247650"/>
          </a:xfrm>
          <a:custGeom>
            <a:avLst/>
            <a:gdLst/>
            <a:ahLst/>
            <a:cxnLst/>
            <a:rect l="l" t="t" r="r" b="b"/>
            <a:pathLst>
              <a:path w="3054350" h="247650">
                <a:moveTo>
                  <a:pt x="0" y="0"/>
                </a:moveTo>
                <a:lnTo>
                  <a:pt x="3054099" y="0"/>
                </a:lnTo>
                <a:lnTo>
                  <a:pt x="3054099" y="247649"/>
                </a:lnTo>
                <a:lnTo>
                  <a:pt x="0" y="247649"/>
                </a:lnTo>
                <a:lnTo>
                  <a:pt x="0" y="0"/>
                </a:lnTo>
                <a:close/>
              </a:path>
            </a:pathLst>
          </a:custGeom>
          <a:solidFill>
            <a:srgbClr val="FFFFFF"/>
          </a:solidFill>
        </p:spPr>
        <p:txBody>
          <a:bodyPr wrap="square" lIns="0" tIns="0" rIns="0" bIns="0" rtlCol="0"/>
          <a:lstStyle/>
          <a:p>
            <a:endParaRPr/>
          </a:p>
        </p:txBody>
      </p:sp>
      <p:sp>
        <p:nvSpPr>
          <p:cNvPr id="4" name="object 4"/>
          <p:cNvSpPr/>
          <p:nvPr/>
        </p:nvSpPr>
        <p:spPr>
          <a:xfrm>
            <a:off x="4088712" y="2114550"/>
            <a:ext cx="1454785" cy="247650"/>
          </a:xfrm>
          <a:custGeom>
            <a:avLst/>
            <a:gdLst/>
            <a:ahLst/>
            <a:cxnLst/>
            <a:rect l="l" t="t" r="r" b="b"/>
            <a:pathLst>
              <a:path w="1454785" h="247650">
                <a:moveTo>
                  <a:pt x="0" y="0"/>
                </a:moveTo>
                <a:lnTo>
                  <a:pt x="1454249" y="0"/>
                </a:lnTo>
                <a:lnTo>
                  <a:pt x="1454249" y="247649"/>
                </a:lnTo>
                <a:lnTo>
                  <a:pt x="0" y="247649"/>
                </a:lnTo>
                <a:lnTo>
                  <a:pt x="0" y="0"/>
                </a:lnTo>
                <a:close/>
              </a:path>
            </a:pathLst>
          </a:custGeom>
          <a:solidFill>
            <a:srgbClr val="FFFFFF"/>
          </a:solidFill>
        </p:spPr>
        <p:txBody>
          <a:bodyPr wrap="square" lIns="0" tIns="0" rIns="0" bIns="0" rtlCol="0"/>
          <a:lstStyle/>
          <a:p>
            <a:endParaRPr/>
          </a:p>
        </p:txBody>
      </p:sp>
      <p:sp>
        <p:nvSpPr>
          <p:cNvPr id="5" name="object 5"/>
          <p:cNvSpPr/>
          <p:nvPr/>
        </p:nvSpPr>
        <p:spPr>
          <a:xfrm>
            <a:off x="5542962" y="2114550"/>
            <a:ext cx="1331595" cy="247650"/>
          </a:xfrm>
          <a:custGeom>
            <a:avLst/>
            <a:gdLst/>
            <a:ahLst/>
            <a:cxnLst/>
            <a:rect l="l" t="t" r="r" b="b"/>
            <a:pathLst>
              <a:path w="1331595" h="247650">
                <a:moveTo>
                  <a:pt x="0" y="0"/>
                </a:moveTo>
                <a:lnTo>
                  <a:pt x="1331449" y="0"/>
                </a:lnTo>
                <a:lnTo>
                  <a:pt x="1331449" y="247649"/>
                </a:lnTo>
                <a:lnTo>
                  <a:pt x="0" y="247649"/>
                </a:lnTo>
                <a:lnTo>
                  <a:pt x="0" y="0"/>
                </a:lnTo>
                <a:close/>
              </a:path>
            </a:pathLst>
          </a:custGeom>
          <a:solidFill>
            <a:srgbClr val="FFFFFF"/>
          </a:solidFill>
        </p:spPr>
        <p:txBody>
          <a:bodyPr wrap="square" lIns="0" tIns="0" rIns="0" bIns="0" rtlCol="0"/>
          <a:lstStyle/>
          <a:p>
            <a:endParaRPr/>
          </a:p>
        </p:txBody>
      </p:sp>
      <p:graphicFrame>
        <p:nvGraphicFramePr>
          <p:cNvPr id="6" name="object 6"/>
          <p:cNvGraphicFramePr>
            <a:graphicFrameLocks noGrp="1"/>
          </p:cNvGraphicFramePr>
          <p:nvPr/>
        </p:nvGraphicFramePr>
        <p:xfrm>
          <a:off x="1029850" y="1866900"/>
          <a:ext cx="7074771" cy="1200146"/>
        </p:xfrm>
        <a:graphic>
          <a:graphicData uri="http://schemas.openxmlformats.org/drawingml/2006/table">
            <a:tbl>
              <a:tblPr firstRow="1" bandRow="1">
                <a:tableStyleId>{2D5ABB26-0587-4C30-8999-92F81FD0307C}</a:tableStyleId>
              </a:tblPr>
              <a:tblGrid>
                <a:gridCol w="3054099">
                  <a:extLst>
                    <a:ext uri="{9D8B030D-6E8A-4147-A177-3AD203B41FA5}">
                      <a16:colId xmlns:a16="http://schemas.microsoft.com/office/drawing/2014/main" val="20000"/>
                    </a:ext>
                  </a:extLst>
                </a:gridCol>
                <a:gridCol w="1454249">
                  <a:extLst>
                    <a:ext uri="{9D8B030D-6E8A-4147-A177-3AD203B41FA5}">
                      <a16:colId xmlns:a16="http://schemas.microsoft.com/office/drawing/2014/main" val="20001"/>
                    </a:ext>
                  </a:extLst>
                </a:gridCol>
                <a:gridCol w="1331449">
                  <a:extLst>
                    <a:ext uri="{9D8B030D-6E8A-4147-A177-3AD203B41FA5}">
                      <a16:colId xmlns:a16="http://schemas.microsoft.com/office/drawing/2014/main" val="20002"/>
                    </a:ext>
                  </a:extLst>
                </a:gridCol>
                <a:gridCol w="1234974">
                  <a:extLst>
                    <a:ext uri="{9D8B030D-6E8A-4147-A177-3AD203B41FA5}">
                      <a16:colId xmlns:a16="http://schemas.microsoft.com/office/drawing/2014/main" val="20003"/>
                    </a:ext>
                  </a:extLst>
                </a:gridCol>
              </a:tblGrid>
              <a:tr h="247649">
                <a:tc>
                  <a:txBody>
                    <a:bodyPr/>
                    <a:lstStyle/>
                    <a:p>
                      <a:pPr marL="28575">
                        <a:lnSpc>
                          <a:spcPct val="100000"/>
                        </a:lnSpc>
                        <a:spcBef>
                          <a:spcPts val="100"/>
                        </a:spcBef>
                      </a:pPr>
                      <a:r>
                        <a:rPr sz="1200" b="1" spc="-5" dirty="0">
                          <a:solidFill>
                            <a:srgbClr val="FFFFFF"/>
                          </a:solidFill>
                          <a:latin typeface="Arial"/>
                          <a:cs typeface="Arial"/>
                        </a:rPr>
                        <a:t>Workloads</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HopsFS</a:t>
                      </a:r>
                      <a:r>
                        <a:rPr sz="1200" b="1" spc="-50" dirty="0">
                          <a:solidFill>
                            <a:srgbClr val="FFFFFF"/>
                          </a:solidFill>
                          <a:latin typeface="Arial"/>
                          <a:cs typeface="Arial"/>
                        </a:rPr>
                        <a:t> </a:t>
                      </a:r>
                      <a:r>
                        <a:rPr sz="1200" b="1" spc="-5" dirty="0">
                          <a:solidFill>
                            <a:srgbClr val="FFFFFF"/>
                          </a:solidFill>
                          <a:latin typeface="Arial"/>
                          <a:cs typeface="Arial"/>
                        </a:rPr>
                        <a:t>ops/sec</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HDFS</a:t>
                      </a:r>
                      <a:r>
                        <a:rPr sz="1200" b="1" spc="-60" dirty="0">
                          <a:solidFill>
                            <a:srgbClr val="FFFFFF"/>
                          </a:solidFill>
                          <a:latin typeface="Arial"/>
                          <a:cs typeface="Arial"/>
                        </a:rPr>
                        <a:t> </a:t>
                      </a:r>
                      <a:r>
                        <a:rPr sz="1200" b="1" spc="-5" dirty="0">
                          <a:solidFill>
                            <a:srgbClr val="FFFFFF"/>
                          </a:solidFill>
                          <a:latin typeface="Arial"/>
                          <a:cs typeface="Arial"/>
                        </a:rPr>
                        <a:t>ops/sec</a:t>
                      </a:r>
                      <a:endParaRPr sz="1200">
                        <a:latin typeface="Arial"/>
                        <a:cs typeface="Arial"/>
                      </a:endParaRPr>
                    </a:p>
                  </a:txBody>
                  <a:tcPr marL="0" marR="0" marT="0" marB="0">
                    <a:solidFill>
                      <a:srgbClr val="000000"/>
                    </a:solidFill>
                  </a:tcPr>
                </a:tc>
                <a:tc>
                  <a:txBody>
                    <a:bodyPr/>
                    <a:lstStyle/>
                    <a:p>
                      <a:pPr marL="28575">
                        <a:lnSpc>
                          <a:spcPct val="100000"/>
                        </a:lnSpc>
                        <a:spcBef>
                          <a:spcPts val="100"/>
                        </a:spcBef>
                      </a:pPr>
                      <a:r>
                        <a:rPr sz="1200" b="1" spc="-5" dirty="0">
                          <a:solidFill>
                            <a:srgbClr val="FFFFFF"/>
                          </a:solidFill>
                          <a:latin typeface="Arial"/>
                          <a:cs typeface="Arial"/>
                        </a:rPr>
                        <a:t>Scaling</a:t>
                      </a:r>
                      <a:r>
                        <a:rPr sz="1200" b="1" spc="-50" dirty="0">
                          <a:solidFill>
                            <a:srgbClr val="FFFFFF"/>
                          </a:solidFill>
                          <a:latin typeface="Arial"/>
                          <a:cs typeface="Arial"/>
                        </a:rPr>
                        <a:t> </a:t>
                      </a:r>
                      <a:r>
                        <a:rPr sz="1200" b="1" spc="-5" dirty="0">
                          <a:solidFill>
                            <a:srgbClr val="FFFFFF"/>
                          </a:solidFill>
                          <a:latin typeface="Arial"/>
                          <a:cs typeface="Arial"/>
                        </a:rPr>
                        <a:t>Factor</a:t>
                      </a:r>
                      <a:endParaRPr sz="1200">
                        <a:latin typeface="Arial"/>
                        <a:cs typeface="Arial"/>
                      </a:endParaRPr>
                    </a:p>
                  </a:txBody>
                  <a:tcPr marL="0" marR="0" marT="0" marB="0">
                    <a:solidFill>
                      <a:srgbClr val="000000"/>
                    </a:solidFill>
                  </a:tcPr>
                </a:tc>
                <a:extLst>
                  <a:ext uri="{0D108BD9-81ED-4DB2-BD59-A6C34878D82A}">
                    <a16:rowId xmlns:a16="http://schemas.microsoft.com/office/drawing/2014/main" val="10000"/>
                  </a:ext>
                </a:extLst>
              </a:tr>
              <a:tr h="247649">
                <a:tc>
                  <a:txBody>
                    <a:bodyPr/>
                    <a:lstStyle/>
                    <a:p>
                      <a:pPr marL="23495">
                        <a:lnSpc>
                          <a:spcPct val="100000"/>
                        </a:lnSpc>
                        <a:spcBef>
                          <a:spcPts val="100"/>
                        </a:spcBef>
                      </a:pPr>
                      <a:r>
                        <a:rPr sz="1200" spc="-5" dirty="0">
                          <a:latin typeface="Arial"/>
                          <a:cs typeface="Arial"/>
                        </a:rPr>
                        <a:t>Synthetic Workload (5.0% File</a:t>
                      </a:r>
                      <a:r>
                        <a:rPr sz="1200" spc="45" dirty="0">
                          <a:latin typeface="Arial"/>
                          <a:cs typeface="Arial"/>
                        </a:rPr>
                        <a:t> </a:t>
                      </a:r>
                      <a:r>
                        <a:rPr sz="1200" spc="-5" dirty="0">
                          <a:latin typeface="Arial"/>
                          <a:cs typeface="Arial"/>
                        </a:rPr>
                        <a:t>Writes)</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L="488950">
                        <a:lnSpc>
                          <a:spcPct val="100000"/>
                        </a:lnSpc>
                        <a:spcBef>
                          <a:spcPts val="100"/>
                        </a:spcBef>
                      </a:pPr>
                      <a:r>
                        <a:rPr sz="1200" spc="-5" dirty="0">
                          <a:latin typeface="Arial"/>
                          <a:cs typeface="Arial"/>
                        </a:rPr>
                        <a:t>1.19</a:t>
                      </a:r>
                      <a:r>
                        <a:rPr sz="1200" spc="-90" dirty="0">
                          <a:latin typeface="Arial"/>
                          <a:cs typeface="Arial"/>
                        </a:rPr>
                        <a:t> </a:t>
                      </a:r>
                      <a:r>
                        <a:rPr sz="1200"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marL="440055">
                        <a:lnSpc>
                          <a:spcPct val="100000"/>
                        </a:lnSpc>
                        <a:spcBef>
                          <a:spcPts val="100"/>
                        </a:spcBef>
                      </a:pPr>
                      <a:r>
                        <a:rPr sz="1200" spc="-5" dirty="0">
                          <a:latin typeface="Arial"/>
                          <a:cs typeface="Arial"/>
                        </a:rPr>
                        <a:t>53.6</a:t>
                      </a:r>
                      <a:r>
                        <a:rPr sz="1200" spc="-85" dirty="0">
                          <a:latin typeface="Arial"/>
                          <a:cs typeface="Arial"/>
                        </a:rPr>
                        <a:t> </a:t>
                      </a:r>
                      <a:r>
                        <a:rPr sz="1200"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algn="ctr">
                        <a:lnSpc>
                          <a:spcPct val="100000"/>
                        </a:lnSpc>
                        <a:spcBef>
                          <a:spcPts val="100"/>
                        </a:spcBef>
                      </a:pPr>
                      <a:r>
                        <a:rPr sz="1200" spc="-5" dirty="0">
                          <a:latin typeface="Arial"/>
                          <a:cs typeface="Arial"/>
                        </a:rPr>
                        <a:t>22</a:t>
                      </a:r>
                      <a:endParaRPr sz="12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47649">
                <a:tc>
                  <a:txBody>
                    <a:bodyPr/>
                    <a:lstStyle/>
                    <a:p>
                      <a:pPr marL="23495">
                        <a:lnSpc>
                          <a:spcPct val="100000"/>
                        </a:lnSpc>
                        <a:spcBef>
                          <a:spcPts val="65"/>
                        </a:spcBef>
                      </a:pPr>
                      <a:r>
                        <a:rPr sz="1200" spc="-5" dirty="0">
                          <a:latin typeface="Arial"/>
                          <a:cs typeface="Arial"/>
                        </a:rPr>
                        <a:t>Synthetic Workload (10% File</a:t>
                      </a:r>
                      <a:r>
                        <a:rPr sz="1200" spc="40" dirty="0">
                          <a:latin typeface="Arial"/>
                          <a:cs typeface="Arial"/>
                        </a:rPr>
                        <a:t> </a:t>
                      </a:r>
                      <a:r>
                        <a:rPr sz="1200" spc="-5" dirty="0">
                          <a:latin typeface="Arial"/>
                          <a:cs typeface="Arial"/>
                        </a:rPr>
                        <a:t>Writes)</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488950">
                        <a:lnSpc>
                          <a:spcPct val="100000"/>
                        </a:lnSpc>
                        <a:spcBef>
                          <a:spcPts val="65"/>
                        </a:spcBef>
                      </a:pPr>
                      <a:r>
                        <a:rPr sz="1200" spc="-5" dirty="0">
                          <a:latin typeface="Arial"/>
                          <a:cs typeface="Arial"/>
                        </a:rPr>
                        <a:t>1.04</a:t>
                      </a:r>
                      <a:r>
                        <a:rPr sz="1200" spc="-90" dirty="0">
                          <a:latin typeface="Arial"/>
                          <a:cs typeface="Arial"/>
                        </a:rPr>
                        <a:t> </a:t>
                      </a:r>
                      <a:r>
                        <a:rPr sz="1200"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marL="440055">
                        <a:lnSpc>
                          <a:spcPct val="100000"/>
                        </a:lnSpc>
                        <a:spcBef>
                          <a:spcPts val="65"/>
                        </a:spcBef>
                      </a:pPr>
                      <a:r>
                        <a:rPr sz="1200" spc="-5" dirty="0">
                          <a:latin typeface="Arial"/>
                          <a:cs typeface="Arial"/>
                        </a:rPr>
                        <a:t>35.2</a:t>
                      </a:r>
                      <a:r>
                        <a:rPr sz="1200" spc="-85" dirty="0">
                          <a:latin typeface="Arial"/>
                          <a:cs typeface="Arial"/>
                        </a:rPr>
                        <a:t> </a:t>
                      </a:r>
                      <a:r>
                        <a:rPr sz="1200"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65"/>
                        </a:spcBef>
                      </a:pPr>
                      <a:r>
                        <a:rPr sz="1200" spc="-5" dirty="0">
                          <a:latin typeface="Arial"/>
                          <a:cs typeface="Arial"/>
                        </a:rPr>
                        <a:t>30</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457199">
                <a:tc>
                  <a:txBody>
                    <a:bodyPr/>
                    <a:lstStyle/>
                    <a:p>
                      <a:pPr marL="23495">
                        <a:lnSpc>
                          <a:spcPct val="100000"/>
                        </a:lnSpc>
                        <a:spcBef>
                          <a:spcPts val="15"/>
                        </a:spcBef>
                      </a:pPr>
                      <a:r>
                        <a:rPr sz="1200" spc="-5" dirty="0">
                          <a:latin typeface="Arial"/>
                          <a:cs typeface="Arial"/>
                        </a:rPr>
                        <a:t>Synthetic Workload </a:t>
                      </a:r>
                      <a:r>
                        <a:rPr sz="1200" dirty="0">
                          <a:latin typeface="Arial"/>
                          <a:cs typeface="Arial"/>
                        </a:rPr>
                        <a:t>(</a:t>
                      </a:r>
                      <a:r>
                        <a:rPr sz="2400" b="1" dirty="0">
                          <a:latin typeface="Arial"/>
                          <a:cs typeface="Arial"/>
                        </a:rPr>
                        <a:t>20% </a:t>
                      </a:r>
                      <a:r>
                        <a:rPr sz="1200" spc="-5" dirty="0">
                          <a:latin typeface="Arial"/>
                          <a:cs typeface="Arial"/>
                        </a:rPr>
                        <a:t>File</a:t>
                      </a:r>
                      <a:r>
                        <a:rPr sz="1200" spc="25" dirty="0">
                          <a:latin typeface="Arial"/>
                          <a:cs typeface="Arial"/>
                        </a:rPr>
                        <a:t> </a:t>
                      </a:r>
                      <a:r>
                        <a:rPr sz="1200" spc="-5" dirty="0">
                          <a:latin typeface="Arial"/>
                          <a:cs typeface="Arial"/>
                        </a:rPr>
                        <a:t>Writes)</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marL="446405">
                        <a:lnSpc>
                          <a:spcPct val="100000"/>
                        </a:lnSpc>
                        <a:spcBef>
                          <a:spcPts val="890"/>
                        </a:spcBef>
                      </a:pPr>
                      <a:r>
                        <a:rPr sz="1200" spc="-5" dirty="0">
                          <a:latin typeface="Arial"/>
                          <a:cs typeface="Arial"/>
                        </a:rPr>
                        <a:t>0.748</a:t>
                      </a:r>
                      <a:r>
                        <a:rPr sz="1200" spc="-85" dirty="0">
                          <a:latin typeface="Arial"/>
                          <a:cs typeface="Arial"/>
                        </a:rPr>
                        <a:t> </a:t>
                      </a:r>
                      <a:r>
                        <a:rPr sz="1200" dirty="0">
                          <a:latin typeface="Arial"/>
                          <a:cs typeface="Arial"/>
                        </a:rPr>
                        <a:t>M</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marL="440055">
                        <a:lnSpc>
                          <a:spcPct val="100000"/>
                        </a:lnSpc>
                        <a:spcBef>
                          <a:spcPts val="890"/>
                        </a:spcBef>
                      </a:pPr>
                      <a:r>
                        <a:rPr sz="1200" spc="-5" dirty="0">
                          <a:latin typeface="Arial"/>
                          <a:cs typeface="Arial"/>
                        </a:rPr>
                        <a:t>19.9</a:t>
                      </a:r>
                      <a:r>
                        <a:rPr sz="1200" spc="-85" dirty="0">
                          <a:latin typeface="Arial"/>
                          <a:cs typeface="Arial"/>
                        </a:rPr>
                        <a:t> </a:t>
                      </a:r>
                      <a:r>
                        <a:rPr sz="1200" spc="-5" dirty="0">
                          <a:latin typeface="Arial"/>
                          <a:cs typeface="Arial"/>
                        </a:rPr>
                        <a:t>K</a:t>
                      </a:r>
                      <a:endParaRPr sz="12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algn="ctr">
                        <a:lnSpc>
                          <a:spcPct val="100000"/>
                        </a:lnSpc>
                        <a:spcBef>
                          <a:spcPts val="15"/>
                        </a:spcBef>
                      </a:pPr>
                      <a:r>
                        <a:rPr sz="2400" b="1" spc="-5" dirty="0">
                          <a:latin typeface="Arial"/>
                          <a:cs typeface="Arial"/>
                        </a:rPr>
                        <a:t>37</a:t>
                      </a:r>
                      <a:endParaRPr sz="2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extLst>
                  <a:ext uri="{0D108BD9-81ED-4DB2-BD59-A6C34878D82A}">
                    <a16:rowId xmlns:a16="http://schemas.microsoft.com/office/drawing/2014/main" val="10003"/>
                  </a:ext>
                </a:extLst>
              </a:tr>
            </a:tbl>
          </a:graphicData>
        </a:graphic>
      </p:graphicFrame>
      <p:sp>
        <p:nvSpPr>
          <p:cNvPr id="7" name="object 7"/>
          <p:cNvSpPr txBox="1"/>
          <p:nvPr/>
        </p:nvSpPr>
        <p:spPr>
          <a:xfrm>
            <a:off x="2391575" y="3145663"/>
            <a:ext cx="4874260"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Scalability of HopsFS and HDFS for write intensive</a:t>
            </a:r>
            <a:r>
              <a:rPr sz="1400" spc="135" dirty="0">
                <a:latin typeface="Arial"/>
                <a:cs typeface="Arial"/>
              </a:rPr>
              <a:t> </a:t>
            </a:r>
            <a:r>
              <a:rPr sz="1400" spc="-5" dirty="0">
                <a:latin typeface="Arial"/>
                <a:cs typeface="Arial"/>
              </a:rPr>
              <a:t>workloads</a:t>
            </a:r>
            <a:endParaRPr sz="1400">
              <a:latin typeface="Arial"/>
              <a:cs typeface="Arial"/>
            </a:endParaRPr>
          </a:p>
        </p:txBody>
      </p:sp>
      <p:sp>
        <p:nvSpPr>
          <p:cNvPr id="8" name="object 8"/>
          <p:cNvSpPr/>
          <p:nvPr/>
        </p:nvSpPr>
        <p:spPr>
          <a:xfrm>
            <a:off x="380600" y="2670849"/>
            <a:ext cx="640080" cy="320040"/>
          </a:xfrm>
          <a:custGeom>
            <a:avLst/>
            <a:gdLst/>
            <a:ahLst/>
            <a:cxnLst/>
            <a:rect l="l" t="t" r="r" b="b"/>
            <a:pathLst>
              <a:path w="640080" h="320039">
                <a:moveTo>
                  <a:pt x="0" y="79949"/>
                </a:moveTo>
                <a:lnTo>
                  <a:pt x="479699" y="79949"/>
                </a:lnTo>
                <a:lnTo>
                  <a:pt x="479699" y="0"/>
                </a:lnTo>
                <a:lnTo>
                  <a:pt x="639599" y="159899"/>
                </a:lnTo>
                <a:lnTo>
                  <a:pt x="479699" y="319799"/>
                </a:lnTo>
                <a:lnTo>
                  <a:pt x="479699" y="239849"/>
                </a:lnTo>
                <a:lnTo>
                  <a:pt x="0" y="239849"/>
                </a:lnTo>
                <a:lnTo>
                  <a:pt x="0" y="79949"/>
                </a:lnTo>
                <a:close/>
              </a:path>
            </a:pathLst>
          </a:custGeom>
          <a:ln w="9524">
            <a:solidFill>
              <a:srgbClr val="595959"/>
            </a:solidFill>
          </a:ln>
        </p:spPr>
        <p:txBody>
          <a:bodyPr wrap="square" lIns="0" tIns="0" rIns="0" bIns="0" rtlCol="0"/>
          <a:lstStyle/>
          <a:p>
            <a:endParaRPr/>
          </a:p>
        </p:txBody>
      </p:sp>
      <p:sp>
        <p:nvSpPr>
          <p:cNvPr id="9" name="object 9"/>
          <p:cNvSpPr/>
          <p:nvPr/>
        </p:nvSpPr>
        <p:spPr>
          <a:xfrm>
            <a:off x="8130219" y="2690771"/>
            <a:ext cx="639445" cy="320040"/>
          </a:xfrm>
          <a:custGeom>
            <a:avLst/>
            <a:gdLst/>
            <a:ahLst/>
            <a:cxnLst/>
            <a:rect l="l" t="t" r="r" b="b"/>
            <a:pathLst>
              <a:path w="639445" h="320039">
                <a:moveTo>
                  <a:pt x="638999" y="239849"/>
                </a:moveTo>
                <a:lnTo>
                  <a:pt x="159899" y="239849"/>
                </a:lnTo>
                <a:lnTo>
                  <a:pt x="159899" y="319799"/>
                </a:lnTo>
                <a:lnTo>
                  <a:pt x="0" y="159899"/>
                </a:lnTo>
                <a:lnTo>
                  <a:pt x="159899" y="0"/>
                </a:lnTo>
                <a:lnTo>
                  <a:pt x="159899" y="79949"/>
                </a:lnTo>
                <a:lnTo>
                  <a:pt x="638999" y="79949"/>
                </a:lnTo>
                <a:lnTo>
                  <a:pt x="638999" y="239849"/>
                </a:lnTo>
                <a:close/>
              </a:path>
            </a:pathLst>
          </a:custGeom>
          <a:ln w="9524">
            <a:solidFill>
              <a:srgbClr val="595959"/>
            </a:solidFill>
          </a:ln>
        </p:spPr>
        <p:txBody>
          <a:bodyPr wrap="square" lIns="0" tIns="0" rIns="0" bIns="0" rtlCol="0"/>
          <a:lstStyle/>
          <a:p>
            <a:endParaRPr/>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69</a:t>
            </a:fld>
            <a:endParaRPr spc="-5"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277276" y="1017724"/>
            <a:ext cx="2012647" cy="1209750"/>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7</a:t>
            </a:fld>
            <a:endParaRPr spc="-5"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2907629"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19005" y="1983338"/>
            <a:ext cx="1578010" cy="17680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140120" y="1992416"/>
            <a:ext cx="729666" cy="168175"/>
          </a:xfrm>
          <a:prstGeom prst="rect">
            <a:avLst/>
          </a:prstGeom>
          <a:blipFill>
            <a:blip r:embed="rId5" cstate="print"/>
            <a:stretch>
              <a:fillRect/>
            </a:stretch>
          </a:blipFill>
        </p:spPr>
        <p:txBody>
          <a:bodyPr wrap="square" lIns="0" tIns="0" rIns="0" bIns="0" rtlCol="0"/>
          <a:lstStyle/>
          <a:p>
            <a:endParaRPr/>
          </a:p>
        </p:txBody>
      </p:sp>
      <p:sp>
        <p:nvSpPr>
          <p:cNvPr id="5" name="object 5"/>
          <p:cNvSpPr txBox="1"/>
          <p:nvPr/>
        </p:nvSpPr>
        <p:spPr>
          <a:xfrm>
            <a:off x="2921377" y="1903764"/>
            <a:ext cx="279400" cy="314960"/>
          </a:xfrm>
          <a:prstGeom prst="rect">
            <a:avLst/>
          </a:prstGeom>
        </p:spPr>
        <p:txBody>
          <a:bodyPr vert="horz" wrap="square" lIns="0" tIns="0" rIns="0" bIns="0" rtlCol="0">
            <a:spAutoFit/>
          </a:bodyPr>
          <a:lstStyle/>
          <a:p>
            <a:pPr marL="12700">
              <a:lnSpc>
                <a:spcPct val="100000"/>
              </a:lnSpc>
            </a:pPr>
            <a:r>
              <a:rPr sz="2000" dirty="0">
                <a:latin typeface="Arial"/>
                <a:cs typeface="Arial"/>
              </a:rPr>
              <a:t>→</a:t>
            </a:r>
            <a:endParaRPr sz="2000">
              <a:latin typeface="Arial"/>
              <a:cs typeface="Arial"/>
            </a:endParaRPr>
          </a:p>
        </p:txBody>
      </p:sp>
      <p:sp>
        <p:nvSpPr>
          <p:cNvPr id="6" name="object 6"/>
          <p:cNvSpPr/>
          <p:nvPr/>
        </p:nvSpPr>
        <p:spPr>
          <a:xfrm>
            <a:off x="3324358" y="1995244"/>
            <a:ext cx="423545" cy="165100"/>
          </a:xfrm>
          <a:custGeom>
            <a:avLst/>
            <a:gdLst/>
            <a:ahLst/>
            <a:cxnLst/>
            <a:rect l="l" t="t" r="r" b="b"/>
            <a:pathLst>
              <a:path w="423545" h="165100">
                <a:moveTo>
                  <a:pt x="12352" y="163264"/>
                </a:moveTo>
                <a:lnTo>
                  <a:pt x="8284" y="163264"/>
                </a:lnTo>
                <a:lnTo>
                  <a:pt x="6597" y="163165"/>
                </a:lnTo>
                <a:lnTo>
                  <a:pt x="0" y="159940"/>
                </a:lnTo>
                <a:lnTo>
                  <a:pt x="0" y="6350"/>
                </a:lnTo>
                <a:lnTo>
                  <a:pt x="893" y="3869"/>
                </a:lnTo>
                <a:lnTo>
                  <a:pt x="4563" y="793"/>
                </a:lnTo>
                <a:lnTo>
                  <a:pt x="6647" y="0"/>
                </a:lnTo>
                <a:lnTo>
                  <a:pt x="24705" y="0"/>
                </a:lnTo>
                <a:lnTo>
                  <a:pt x="27036" y="248"/>
                </a:lnTo>
                <a:lnTo>
                  <a:pt x="31005" y="1240"/>
                </a:lnTo>
                <a:lnTo>
                  <a:pt x="32742" y="2033"/>
                </a:lnTo>
                <a:lnTo>
                  <a:pt x="34302" y="3175"/>
                </a:lnTo>
                <a:lnTo>
                  <a:pt x="35817" y="4216"/>
                </a:lnTo>
                <a:lnTo>
                  <a:pt x="37107" y="5605"/>
                </a:lnTo>
                <a:lnTo>
                  <a:pt x="39092" y="8979"/>
                </a:lnTo>
                <a:lnTo>
                  <a:pt x="40019" y="11062"/>
                </a:lnTo>
                <a:lnTo>
                  <a:pt x="40779" y="13245"/>
                </a:lnTo>
                <a:lnTo>
                  <a:pt x="42564" y="17710"/>
                </a:lnTo>
                <a:lnTo>
                  <a:pt x="20984" y="17710"/>
                </a:lnTo>
                <a:lnTo>
                  <a:pt x="20984" y="159940"/>
                </a:lnTo>
                <a:lnTo>
                  <a:pt x="20786" y="160535"/>
                </a:lnTo>
                <a:lnTo>
                  <a:pt x="20389" y="161032"/>
                </a:lnTo>
                <a:lnTo>
                  <a:pt x="20091" y="161528"/>
                </a:lnTo>
                <a:lnTo>
                  <a:pt x="19496" y="161925"/>
                </a:lnTo>
                <a:lnTo>
                  <a:pt x="18603" y="162222"/>
                </a:lnTo>
                <a:lnTo>
                  <a:pt x="17809" y="162520"/>
                </a:lnTo>
                <a:lnTo>
                  <a:pt x="16718" y="162768"/>
                </a:lnTo>
                <a:lnTo>
                  <a:pt x="14039" y="163165"/>
                </a:lnTo>
                <a:lnTo>
                  <a:pt x="12352" y="163264"/>
                </a:lnTo>
                <a:close/>
              </a:path>
              <a:path w="423545" h="165100">
                <a:moveTo>
                  <a:pt x="109452" y="130819"/>
                </a:moveTo>
                <a:lnTo>
                  <a:pt x="88404" y="130819"/>
                </a:lnTo>
                <a:lnTo>
                  <a:pt x="137368" y="13543"/>
                </a:lnTo>
                <a:lnTo>
                  <a:pt x="138261" y="11062"/>
                </a:lnTo>
                <a:lnTo>
                  <a:pt x="139253" y="8979"/>
                </a:lnTo>
                <a:lnTo>
                  <a:pt x="140344" y="7292"/>
                </a:lnTo>
                <a:lnTo>
                  <a:pt x="141436" y="5506"/>
                </a:lnTo>
                <a:lnTo>
                  <a:pt x="148381" y="744"/>
                </a:lnTo>
                <a:lnTo>
                  <a:pt x="149969" y="248"/>
                </a:lnTo>
                <a:lnTo>
                  <a:pt x="151804" y="0"/>
                </a:lnTo>
                <a:lnTo>
                  <a:pt x="168771" y="0"/>
                </a:lnTo>
                <a:lnTo>
                  <a:pt x="169911" y="198"/>
                </a:lnTo>
                <a:lnTo>
                  <a:pt x="171003" y="595"/>
                </a:lnTo>
                <a:lnTo>
                  <a:pt x="172194" y="992"/>
                </a:lnTo>
                <a:lnTo>
                  <a:pt x="176659" y="8036"/>
                </a:lnTo>
                <a:lnTo>
                  <a:pt x="176659" y="17710"/>
                </a:lnTo>
                <a:lnTo>
                  <a:pt x="155525" y="17710"/>
                </a:lnTo>
                <a:lnTo>
                  <a:pt x="109452" y="130819"/>
                </a:lnTo>
                <a:close/>
              </a:path>
              <a:path w="423545" h="165100">
                <a:moveTo>
                  <a:pt x="85278" y="163264"/>
                </a:moveTo>
                <a:lnTo>
                  <a:pt x="83740" y="163165"/>
                </a:lnTo>
                <a:lnTo>
                  <a:pt x="82450" y="162966"/>
                </a:lnTo>
                <a:lnTo>
                  <a:pt x="81260" y="162867"/>
                </a:lnTo>
                <a:lnTo>
                  <a:pt x="21133" y="17710"/>
                </a:lnTo>
                <a:lnTo>
                  <a:pt x="42564" y="17710"/>
                </a:lnTo>
                <a:lnTo>
                  <a:pt x="87808" y="130819"/>
                </a:lnTo>
                <a:lnTo>
                  <a:pt x="109452" y="130819"/>
                </a:lnTo>
                <a:lnTo>
                  <a:pt x="90189" y="163214"/>
                </a:lnTo>
                <a:lnTo>
                  <a:pt x="85278" y="163264"/>
                </a:lnTo>
                <a:close/>
              </a:path>
              <a:path w="423545" h="165100">
                <a:moveTo>
                  <a:pt x="168275" y="163264"/>
                </a:moveTo>
                <a:lnTo>
                  <a:pt x="164207" y="163264"/>
                </a:lnTo>
                <a:lnTo>
                  <a:pt x="162570" y="163165"/>
                </a:lnTo>
                <a:lnTo>
                  <a:pt x="155674" y="159940"/>
                </a:lnTo>
                <a:lnTo>
                  <a:pt x="155674" y="17710"/>
                </a:lnTo>
                <a:lnTo>
                  <a:pt x="176659" y="17710"/>
                </a:lnTo>
                <a:lnTo>
                  <a:pt x="176659" y="159940"/>
                </a:lnTo>
                <a:lnTo>
                  <a:pt x="176510" y="160535"/>
                </a:lnTo>
                <a:lnTo>
                  <a:pt x="175914" y="161528"/>
                </a:lnTo>
                <a:lnTo>
                  <a:pt x="175319" y="161925"/>
                </a:lnTo>
                <a:lnTo>
                  <a:pt x="174426" y="162222"/>
                </a:lnTo>
                <a:lnTo>
                  <a:pt x="173632" y="162520"/>
                </a:lnTo>
                <a:lnTo>
                  <a:pt x="172590" y="162768"/>
                </a:lnTo>
                <a:lnTo>
                  <a:pt x="170011" y="163165"/>
                </a:lnTo>
                <a:lnTo>
                  <a:pt x="168275" y="163264"/>
                </a:lnTo>
                <a:close/>
              </a:path>
              <a:path w="423545" h="165100">
                <a:moveTo>
                  <a:pt x="217774" y="69205"/>
                </a:moveTo>
                <a:lnTo>
                  <a:pt x="216087" y="69205"/>
                </a:lnTo>
                <a:lnTo>
                  <a:pt x="215492" y="69056"/>
                </a:lnTo>
                <a:lnTo>
                  <a:pt x="212696" y="58191"/>
                </a:lnTo>
                <a:lnTo>
                  <a:pt x="212764" y="57447"/>
                </a:lnTo>
                <a:lnTo>
                  <a:pt x="250963" y="40778"/>
                </a:lnTo>
                <a:lnTo>
                  <a:pt x="263365" y="40778"/>
                </a:lnTo>
                <a:lnTo>
                  <a:pt x="270211" y="41721"/>
                </a:lnTo>
                <a:lnTo>
                  <a:pt x="275867" y="43606"/>
                </a:lnTo>
                <a:lnTo>
                  <a:pt x="281621" y="45392"/>
                </a:lnTo>
                <a:lnTo>
                  <a:pt x="286235" y="48071"/>
                </a:lnTo>
                <a:lnTo>
                  <a:pt x="289708" y="51643"/>
                </a:lnTo>
                <a:lnTo>
                  <a:pt x="293280" y="55116"/>
                </a:lnTo>
                <a:lnTo>
                  <a:pt x="294729" y="57596"/>
                </a:lnTo>
                <a:lnTo>
                  <a:pt x="248333" y="57596"/>
                </a:lnTo>
                <a:lnTo>
                  <a:pt x="243770" y="58191"/>
                </a:lnTo>
                <a:lnTo>
                  <a:pt x="219262" y="68609"/>
                </a:lnTo>
                <a:lnTo>
                  <a:pt x="217774" y="69205"/>
                </a:lnTo>
                <a:close/>
              </a:path>
              <a:path w="423545" h="165100">
                <a:moveTo>
                  <a:pt x="252997" y="164901"/>
                </a:moveTo>
                <a:lnTo>
                  <a:pt x="240297" y="164901"/>
                </a:lnTo>
                <a:lnTo>
                  <a:pt x="234889" y="164107"/>
                </a:lnTo>
                <a:lnTo>
                  <a:pt x="229234" y="162272"/>
                </a:lnTo>
                <a:lnTo>
                  <a:pt x="225265" y="161032"/>
                </a:lnTo>
                <a:lnTo>
                  <a:pt x="207108" y="135979"/>
                </a:lnTo>
                <a:lnTo>
                  <a:pt x="207108" y="124172"/>
                </a:lnTo>
                <a:lnTo>
                  <a:pt x="208398" y="118665"/>
                </a:lnTo>
                <a:lnTo>
                  <a:pt x="210978" y="114002"/>
                </a:lnTo>
                <a:lnTo>
                  <a:pt x="213557" y="109239"/>
                </a:lnTo>
                <a:lnTo>
                  <a:pt x="217278" y="105320"/>
                </a:lnTo>
                <a:lnTo>
                  <a:pt x="227001" y="99169"/>
                </a:lnTo>
                <a:lnTo>
                  <a:pt x="232955" y="96887"/>
                </a:lnTo>
                <a:lnTo>
                  <a:pt x="239999" y="95398"/>
                </a:lnTo>
                <a:lnTo>
                  <a:pt x="247044" y="93811"/>
                </a:lnTo>
                <a:lnTo>
                  <a:pt x="254932" y="93017"/>
                </a:lnTo>
                <a:lnTo>
                  <a:pt x="279290" y="93017"/>
                </a:lnTo>
                <a:lnTo>
                  <a:pt x="279290" y="79821"/>
                </a:lnTo>
                <a:lnTo>
                  <a:pt x="278794" y="76001"/>
                </a:lnTo>
                <a:lnTo>
                  <a:pt x="277801" y="72628"/>
                </a:lnTo>
                <a:lnTo>
                  <a:pt x="276908" y="69254"/>
                </a:lnTo>
                <a:lnTo>
                  <a:pt x="275420" y="66476"/>
                </a:lnTo>
                <a:lnTo>
                  <a:pt x="273337" y="64293"/>
                </a:lnTo>
                <a:lnTo>
                  <a:pt x="271352" y="62011"/>
                </a:lnTo>
                <a:lnTo>
                  <a:pt x="268723" y="60324"/>
                </a:lnTo>
                <a:lnTo>
                  <a:pt x="262175" y="58142"/>
                </a:lnTo>
                <a:lnTo>
                  <a:pt x="258156" y="57596"/>
                </a:lnTo>
                <a:lnTo>
                  <a:pt x="294729" y="57596"/>
                </a:lnTo>
                <a:lnTo>
                  <a:pt x="295859" y="59531"/>
                </a:lnTo>
                <a:lnTo>
                  <a:pt x="299034" y="70147"/>
                </a:lnTo>
                <a:lnTo>
                  <a:pt x="299790" y="76001"/>
                </a:lnTo>
                <a:lnTo>
                  <a:pt x="299828" y="107900"/>
                </a:lnTo>
                <a:lnTo>
                  <a:pt x="255825" y="107900"/>
                </a:lnTo>
                <a:lnTo>
                  <a:pt x="250864" y="108396"/>
                </a:lnTo>
                <a:lnTo>
                  <a:pt x="246696" y="109388"/>
                </a:lnTo>
                <a:lnTo>
                  <a:pt x="242529" y="110281"/>
                </a:lnTo>
                <a:lnTo>
                  <a:pt x="239056" y="111670"/>
                </a:lnTo>
                <a:lnTo>
                  <a:pt x="233500" y="115441"/>
                </a:lnTo>
                <a:lnTo>
                  <a:pt x="231467" y="117723"/>
                </a:lnTo>
                <a:lnTo>
                  <a:pt x="230176" y="120401"/>
                </a:lnTo>
                <a:lnTo>
                  <a:pt x="228887" y="122981"/>
                </a:lnTo>
                <a:lnTo>
                  <a:pt x="228242" y="126007"/>
                </a:lnTo>
                <a:lnTo>
                  <a:pt x="228242" y="135334"/>
                </a:lnTo>
                <a:lnTo>
                  <a:pt x="230077" y="139997"/>
                </a:lnTo>
                <a:lnTo>
                  <a:pt x="233748" y="143470"/>
                </a:lnTo>
                <a:lnTo>
                  <a:pt x="237519" y="146942"/>
                </a:lnTo>
                <a:lnTo>
                  <a:pt x="242777" y="148679"/>
                </a:lnTo>
                <a:lnTo>
                  <a:pt x="281556" y="148679"/>
                </a:lnTo>
                <a:lnTo>
                  <a:pt x="277107" y="153491"/>
                </a:lnTo>
                <a:lnTo>
                  <a:pt x="271600" y="157608"/>
                </a:lnTo>
                <a:lnTo>
                  <a:pt x="259396" y="163462"/>
                </a:lnTo>
                <a:lnTo>
                  <a:pt x="252997" y="164901"/>
                </a:lnTo>
                <a:close/>
              </a:path>
              <a:path w="423545" h="165100">
                <a:moveTo>
                  <a:pt x="281556" y="148679"/>
                </a:moveTo>
                <a:lnTo>
                  <a:pt x="254981" y="148679"/>
                </a:lnTo>
                <a:lnTo>
                  <a:pt x="259992" y="147290"/>
                </a:lnTo>
                <a:lnTo>
                  <a:pt x="264556" y="144512"/>
                </a:lnTo>
                <a:lnTo>
                  <a:pt x="269219" y="141733"/>
                </a:lnTo>
                <a:lnTo>
                  <a:pt x="274131" y="137517"/>
                </a:lnTo>
                <a:lnTo>
                  <a:pt x="279290" y="131861"/>
                </a:lnTo>
                <a:lnTo>
                  <a:pt x="279290" y="107900"/>
                </a:lnTo>
                <a:lnTo>
                  <a:pt x="299828" y="107900"/>
                </a:lnTo>
                <a:lnTo>
                  <a:pt x="299828" y="148232"/>
                </a:lnTo>
                <a:lnTo>
                  <a:pt x="281969" y="148232"/>
                </a:lnTo>
                <a:lnTo>
                  <a:pt x="281556" y="148679"/>
                </a:lnTo>
                <a:close/>
              </a:path>
              <a:path w="423545" h="165100">
                <a:moveTo>
                  <a:pt x="293181" y="163264"/>
                </a:moveTo>
                <a:lnTo>
                  <a:pt x="288716" y="163264"/>
                </a:lnTo>
                <a:lnTo>
                  <a:pt x="286979" y="163115"/>
                </a:lnTo>
                <a:lnTo>
                  <a:pt x="285689" y="162817"/>
                </a:lnTo>
                <a:lnTo>
                  <a:pt x="284400" y="162619"/>
                </a:lnTo>
                <a:lnTo>
                  <a:pt x="283457" y="162272"/>
                </a:lnTo>
                <a:lnTo>
                  <a:pt x="282266" y="161280"/>
                </a:lnTo>
                <a:lnTo>
                  <a:pt x="281988" y="160585"/>
                </a:lnTo>
                <a:lnTo>
                  <a:pt x="281969" y="148232"/>
                </a:lnTo>
                <a:lnTo>
                  <a:pt x="299828" y="148232"/>
                </a:lnTo>
                <a:lnTo>
                  <a:pt x="299805" y="160585"/>
                </a:lnTo>
                <a:lnTo>
                  <a:pt x="299481" y="161280"/>
                </a:lnTo>
                <a:lnTo>
                  <a:pt x="298786" y="161776"/>
                </a:lnTo>
                <a:lnTo>
                  <a:pt x="298191" y="162272"/>
                </a:lnTo>
                <a:lnTo>
                  <a:pt x="297298" y="162619"/>
                </a:lnTo>
                <a:lnTo>
                  <a:pt x="296107" y="162817"/>
                </a:lnTo>
                <a:lnTo>
                  <a:pt x="294917" y="163115"/>
                </a:lnTo>
                <a:lnTo>
                  <a:pt x="293181" y="163264"/>
                </a:lnTo>
                <a:close/>
              </a:path>
              <a:path w="423545" h="165100">
                <a:moveTo>
                  <a:pt x="330266" y="163264"/>
                </a:moveTo>
                <a:lnTo>
                  <a:pt x="322328" y="159196"/>
                </a:lnTo>
                <a:lnTo>
                  <a:pt x="322725" y="158204"/>
                </a:lnTo>
                <a:lnTo>
                  <a:pt x="323519" y="157013"/>
                </a:lnTo>
                <a:lnTo>
                  <a:pt x="358642" y="101798"/>
                </a:lnTo>
                <a:lnTo>
                  <a:pt x="325454" y="48815"/>
                </a:lnTo>
                <a:lnTo>
                  <a:pt x="324759" y="47625"/>
                </a:lnTo>
                <a:lnTo>
                  <a:pt x="324362" y="46632"/>
                </a:lnTo>
                <a:lnTo>
                  <a:pt x="324263" y="45045"/>
                </a:lnTo>
                <a:lnTo>
                  <a:pt x="324660" y="44400"/>
                </a:lnTo>
                <a:lnTo>
                  <a:pt x="325454" y="43904"/>
                </a:lnTo>
                <a:lnTo>
                  <a:pt x="326247" y="43308"/>
                </a:lnTo>
                <a:lnTo>
                  <a:pt x="327438" y="42912"/>
                </a:lnTo>
                <a:lnTo>
                  <a:pt x="330712" y="42515"/>
                </a:lnTo>
                <a:lnTo>
                  <a:pt x="332895" y="42416"/>
                </a:lnTo>
                <a:lnTo>
                  <a:pt x="338054" y="42416"/>
                </a:lnTo>
                <a:lnTo>
                  <a:pt x="339989" y="42515"/>
                </a:lnTo>
                <a:lnTo>
                  <a:pt x="341378" y="42713"/>
                </a:lnTo>
                <a:lnTo>
                  <a:pt x="342866" y="42812"/>
                </a:lnTo>
                <a:lnTo>
                  <a:pt x="344007" y="43011"/>
                </a:lnTo>
                <a:lnTo>
                  <a:pt x="344801" y="43308"/>
                </a:lnTo>
                <a:lnTo>
                  <a:pt x="345694" y="43507"/>
                </a:lnTo>
                <a:lnTo>
                  <a:pt x="373674" y="87808"/>
                </a:lnTo>
                <a:lnTo>
                  <a:pt x="395516" y="87808"/>
                </a:lnTo>
                <a:lnTo>
                  <a:pt x="387068" y="101203"/>
                </a:lnTo>
                <a:lnTo>
                  <a:pt x="395649" y="114895"/>
                </a:lnTo>
                <a:lnTo>
                  <a:pt x="372037" y="114895"/>
                </a:lnTo>
                <a:lnTo>
                  <a:pt x="344950" y="159692"/>
                </a:lnTo>
                <a:lnTo>
                  <a:pt x="344652" y="160287"/>
                </a:lnTo>
                <a:lnTo>
                  <a:pt x="344255" y="160833"/>
                </a:lnTo>
                <a:lnTo>
                  <a:pt x="343759" y="161329"/>
                </a:lnTo>
                <a:lnTo>
                  <a:pt x="343363" y="161825"/>
                </a:lnTo>
                <a:lnTo>
                  <a:pt x="342718" y="162222"/>
                </a:lnTo>
                <a:lnTo>
                  <a:pt x="340932" y="162817"/>
                </a:lnTo>
                <a:lnTo>
                  <a:pt x="339741" y="163016"/>
                </a:lnTo>
                <a:lnTo>
                  <a:pt x="336864" y="163214"/>
                </a:lnTo>
                <a:lnTo>
                  <a:pt x="330266" y="163264"/>
                </a:lnTo>
                <a:close/>
              </a:path>
              <a:path w="423545" h="165100">
                <a:moveTo>
                  <a:pt x="395516" y="87808"/>
                </a:moveTo>
                <a:lnTo>
                  <a:pt x="373674" y="87808"/>
                </a:lnTo>
                <a:lnTo>
                  <a:pt x="399719" y="45690"/>
                </a:lnTo>
                <a:lnTo>
                  <a:pt x="405523" y="42713"/>
                </a:lnTo>
                <a:lnTo>
                  <a:pt x="406912" y="42515"/>
                </a:lnTo>
                <a:lnTo>
                  <a:pt x="408698" y="42416"/>
                </a:lnTo>
                <a:lnTo>
                  <a:pt x="413361" y="42416"/>
                </a:lnTo>
                <a:lnTo>
                  <a:pt x="415346" y="42515"/>
                </a:lnTo>
                <a:lnTo>
                  <a:pt x="418421" y="42912"/>
                </a:lnTo>
                <a:lnTo>
                  <a:pt x="419562" y="43259"/>
                </a:lnTo>
                <a:lnTo>
                  <a:pt x="420257" y="43755"/>
                </a:lnTo>
                <a:lnTo>
                  <a:pt x="421051" y="44152"/>
                </a:lnTo>
                <a:lnTo>
                  <a:pt x="421372" y="44747"/>
                </a:lnTo>
                <a:lnTo>
                  <a:pt x="421293" y="45690"/>
                </a:lnTo>
                <a:lnTo>
                  <a:pt x="421200" y="46483"/>
                </a:lnTo>
                <a:lnTo>
                  <a:pt x="420803" y="47525"/>
                </a:lnTo>
                <a:lnTo>
                  <a:pt x="420108" y="48815"/>
                </a:lnTo>
                <a:lnTo>
                  <a:pt x="395516" y="87808"/>
                </a:lnTo>
                <a:close/>
              </a:path>
              <a:path w="423545" h="165100">
                <a:moveTo>
                  <a:pt x="414354" y="163264"/>
                </a:moveTo>
                <a:lnTo>
                  <a:pt x="399123" y="159692"/>
                </a:lnTo>
                <a:lnTo>
                  <a:pt x="372037" y="114895"/>
                </a:lnTo>
                <a:lnTo>
                  <a:pt x="395649" y="114895"/>
                </a:lnTo>
                <a:lnTo>
                  <a:pt x="422043" y="157013"/>
                </a:lnTo>
                <a:lnTo>
                  <a:pt x="422638" y="158204"/>
                </a:lnTo>
                <a:lnTo>
                  <a:pt x="422936" y="159196"/>
                </a:lnTo>
                <a:lnTo>
                  <a:pt x="422905" y="160833"/>
                </a:lnTo>
                <a:lnTo>
                  <a:pt x="422539" y="161428"/>
                </a:lnTo>
                <a:lnTo>
                  <a:pt x="420951" y="162421"/>
                </a:lnTo>
                <a:lnTo>
                  <a:pt x="419711" y="162768"/>
                </a:lnTo>
                <a:lnTo>
                  <a:pt x="416437" y="163165"/>
                </a:lnTo>
                <a:lnTo>
                  <a:pt x="414354" y="163264"/>
                </a:lnTo>
                <a:close/>
              </a:path>
            </a:pathLst>
          </a:custGeom>
          <a:solidFill>
            <a:srgbClr val="000000"/>
          </a:solidFill>
        </p:spPr>
        <p:txBody>
          <a:bodyPr wrap="square" lIns="0" tIns="0" rIns="0" bIns="0" rtlCol="0"/>
          <a:lstStyle/>
          <a:p>
            <a:endParaRPr/>
          </a:p>
        </p:txBody>
      </p:sp>
      <p:sp>
        <p:nvSpPr>
          <p:cNvPr id="7" name="object 7"/>
          <p:cNvSpPr/>
          <p:nvPr/>
        </p:nvSpPr>
        <p:spPr>
          <a:xfrm>
            <a:off x="3820949" y="1982891"/>
            <a:ext cx="1146613" cy="177700"/>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402038" y="2278018"/>
            <a:ext cx="1609228" cy="219819"/>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8781525" y="4790126"/>
            <a:ext cx="167005" cy="152400"/>
          </a:xfrm>
          <a:prstGeom prst="rect">
            <a:avLst/>
          </a:prstGeom>
        </p:spPr>
        <p:txBody>
          <a:bodyPr vert="horz" wrap="square" lIns="0" tIns="0" rIns="0" bIns="0" rtlCol="0">
            <a:spAutoFit/>
          </a:bodyPr>
          <a:lstStyle/>
          <a:p>
            <a:pPr marL="12700">
              <a:lnSpc>
                <a:spcPts val="1110"/>
              </a:lnSpc>
            </a:pPr>
            <a:r>
              <a:rPr sz="1000" spc="-5" dirty="0">
                <a:solidFill>
                  <a:srgbClr val="595959"/>
                </a:solidFill>
                <a:latin typeface="Arial"/>
                <a:cs typeface="Arial"/>
              </a:rPr>
              <a:t>70</a:t>
            </a:r>
            <a:endParaRPr sz="1000">
              <a:latin typeface="Arial"/>
              <a:cs typeface="Aria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92413" y="971550"/>
            <a:ext cx="7039210" cy="3352799"/>
          </a:xfrm>
          <a:prstGeom prst="rect">
            <a:avLst/>
          </a:prstGeom>
        </p:spPr>
      </p:pic>
      <p:sp>
        <p:nvSpPr>
          <p:cNvPr id="3" name="object 2"/>
          <p:cNvSpPr/>
          <p:nvPr/>
        </p:nvSpPr>
        <p:spPr>
          <a:xfrm>
            <a:off x="427041" y="632363"/>
            <a:ext cx="2907629" cy="30241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4584538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2907629"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419005" y="1983338"/>
            <a:ext cx="1578010" cy="176807"/>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2140120" y="1992416"/>
            <a:ext cx="729666" cy="168175"/>
          </a:xfrm>
          <a:prstGeom prst="rect">
            <a:avLst/>
          </a:prstGeom>
          <a:blipFill>
            <a:blip r:embed="rId5" cstate="print"/>
            <a:stretch>
              <a:fillRect/>
            </a:stretch>
          </a:blipFill>
        </p:spPr>
        <p:txBody>
          <a:bodyPr wrap="square" lIns="0" tIns="0" rIns="0" bIns="0" rtlCol="0"/>
          <a:lstStyle/>
          <a:p>
            <a:endParaRPr/>
          </a:p>
        </p:txBody>
      </p:sp>
      <p:sp>
        <p:nvSpPr>
          <p:cNvPr id="5" name="object 5"/>
          <p:cNvSpPr/>
          <p:nvPr/>
        </p:nvSpPr>
        <p:spPr>
          <a:xfrm>
            <a:off x="3324358" y="1995244"/>
            <a:ext cx="423545" cy="165100"/>
          </a:xfrm>
          <a:custGeom>
            <a:avLst/>
            <a:gdLst/>
            <a:ahLst/>
            <a:cxnLst/>
            <a:rect l="l" t="t" r="r" b="b"/>
            <a:pathLst>
              <a:path w="423545" h="165100">
                <a:moveTo>
                  <a:pt x="12352" y="163264"/>
                </a:moveTo>
                <a:lnTo>
                  <a:pt x="8284" y="163264"/>
                </a:lnTo>
                <a:lnTo>
                  <a:pt x="6597" y="163165"/>
                </a:lnTo>
                <a:lnTo>
                  <a:pt x="0" y="159940"/>
                </a:lnTo>
                <a:lnTo>
                  <a:pt x="0" y="6350"/>
                </a:lnTo>
                <a:lnTo>
                  <a:pt x="893" y="3869"/>
                </a:lnTo>
                <a:lnTo>
                  <a:pt x="4563" y="793"/>
                </a:lnTo>
                <a:lnTo>
                  <a:pt x="6647" y="0"/>
                </a:lnTo>
                <a:lnTo>
                  <a:pt x="24705" y="0"/>
                </a:lnTo>
                <a:lnTo>
                  <a:pt x="27036" y="248"/>
                </a:lnTo>
                <a:lnTo>
                  <a:pt x="31005" y="1240"/>
                </a:lnTo>
                <a:lnTo>
                  <a:pt x="32742" y="2033"/>
                </a:lnTo>
                <a:lnTo>
                  <a:pt x="34302" y="3175"/>
                </a:lnTo>
                <a:lnTo>
                  <a:pt x="35817" y="4216"/>
                </a:lnTo>
                <a:lnTo>
                  <a:pt x="37107" y="5605"/>
                </a:lnTo>
                <a:lnTo>
                  <a:pt x="39092" y="8979"/>
                </a:lnTo>
                <a:lnTo>
                  <a:pt x="40019" y="11062"/>
                </a:lnTo>
                <a:lnTo>
                  <a:pt x="40779" y="13245"/>
                </a:lnTo>
                <a:lnTo>
                  <a:pt x="42564" y="17710"/>
                </a:lnTo>
                <a:lnTo>
                  <a:pt x="20984" y="17710"/>
                </a:lnTo>
                <a:lnTo>
                  <a:pt x="20984" y="159940"/>
                </a:lnTo>
                <a:lnTo>
                  <a:pt x="20786" y="160535"/>
                </a:lnTo>
                <a:lnTo>
                  <a:pt x="20389" y="161032"/>
                </a:lnTo>
                <a:lnTo>
                  <a:pt x="20091" y="161528"/>
                </a:lnTo>
                <a:lnTo>
                  <a:pt x="19496" y="161925"/>
                </a:lnTo>
                <a:lnTo>
                  <a:pt x="18603" y="162222"/>
                </a:lnTo>
                <a:lnTo>
                  <a:pt x="17809" y="162520"/>
                </a:lnTo>
                <a:lnTo>
                  <a:pt x="16718" y="162768"/>
                </a:lnTo>
                <a:lnTo>
                  <a:pt x="14039" y="163165"/>
                </a:lnTo>
                <a:lnTo>
                  <a:pt x="12352" y="163264"/>
                </a:lnTo>
                <a:close/>
              </a:path>
              <a:path w="423545" h="165100">
                <a:moveTo>
                  <a:pt x="109452" y="130819"/>
                </a:moveTo>
                <a:lnTo>
                  <a:pt x="88404" y="130819"/>
                </a:lnTo>
                <a:lnTo>
                  <a:pt x="137368" y="13543"/>
                </a:lnTo>
                <a:lnTo>
                  <a:pt x="138261" y="11062"/>
                </a:lnTo>
                <a:lnTo>
                  <a:pt x="139253" y="8979"/>
                </a:lnTo>
                <a:lnTo>
                  <a:pt x="140344" y="7292"/>
                </a:lnTo>
                <a:lnTo>
                  <a:pt x="141436" y="5506"/>
                </a:lnTo>
                <a:lnTo>
                  <a:pt x="148381" y="744"/>
                </a:lnTo>
                <a:lnTo>
                  <a:pt x="149969" y="248"/>
                </a:lnTo>
                <a:lnTo>
                  <a:pt x="151804" y="0"/>
                </a:lnTo>
                <a:lnTo>
                  <a:pt x="168771" y="0"/>
                </a:lnTo>
                <a:lnTo>
                  <a:pt x="169911" y="198"/>
                </a:lnTo>
                <a:lnTo>
                  <a:pt x="171003" y="595"/>
                </a:lnTo>
                <a:lnTo>
                  <a:pt x="172194" y="992"/>
                </a:lnTo>
                <a:lnTo>
                  <a:pt x="176659" y="8036"/>
                </a:lnTo>
                <a:lnTo>
                  <a:pt x="176659" y="17710"/>
                </a:lnTo>
                <a:lnTo>
                  <a:pt x="155525" y="17710"/>
                </a:lnTo>
                <a:lnTo>
                  <a:pt x="109452" y="130819"/>
                </a:lnTo>
                <a:close/>
              </a:path>
              <a:path w="423545" h="165100">
                <a:moveTo>
                  <a:pt x="85278" y="163264"/>
                </a:moveTo>
                <a:lnTo>
                  <a:pt x="83740" y="163165"/>
                </a:lnTo>
                <a:lnTo>
                  <a:pt x="82450" y="162966"/>
                </a:lnTo>
                <a:lnTo>
                  <a:pt x="81260" y="162867"/>
                </a:lnTo>
                <a:lnTo>
                  <a:pt x="21133" y="17710"/>
                </a:lnTo>
                <a:lnTo>
                  <a:pt x="42564" y="17710"/>
                </a:lnTo>
                <a:lnTo>
                  <a:pt x="87808" y="130819"/>
                </a:lnTo>
                <a:lnTo>
                  <a:pt x="109452" y="130819"/>
                </a:lnTo>
                <a:lnTo>
                  <a:pt x="90189" y="163214"/>
                </a:lnTo>
                <a:lnTo>
                  <a:pt x="85278" y="163264"/>
                </a:lnTo>
                <a:close/>
              </a:path>
              <a:path w="423545" h="165100">
                <a:moveTo>
                  <a:pt x="168275" y="163264"/>
                </a:moveTo>
                <a:lnTo>
                  <a:pt x="164207" y="163264"/>
                </a:lnTo>
                <a:lnTo>
                  <a:pt x="162570" y="163165"/>
                </a:lnTo>
                <a:lnTo>
                  <a:pt x="155674" y="159940"/>
                </a:lnTo>
                <a:lnTo>
                  <a:pt x="155674" y="17710"/>
                </a:lnTo>
                <a:lnTo>
                  <a:pt x="176659" y="17710"/>
                </a:lnTo>
                <a:lnTo>
                  <a:pt x="176659" y="159940"/>
                </a:lnTo>
                <a:lnTo>
                  <a:pt x="176510" y="160535"/>
                </a:lnTo>
                <a:lnTo>
                  <a:pt x="175914" y="161528"/>
                </a:lnTo>
                <a:lnTo>
                  <a:pt x="175319" y="161925"/>
                </a:lnTo>
                <a:lnTo>
                  <a:pt x="174426" y="162222"/>
                </a:lnTo>
                <a:lnTo>
                  <a:pt x="173632" y="162520"/>
                </a:lnTo>
                <a:lnTo>
                  <a:pt x="172590" y="162768"/>
                </a:lnTo>
                <a:lnTo>
                  <a:pt x="170011" y="163165"/>
                </a:lnTo>
                <a:lnTo>
                  <a:pt x="168275" y="163264"/>
                </a:lnTo>
                <a:close/>
              </a:path>
              <a:path w="423545" h="165100">
                <a:moveTo>
                  <a:pt x="217774" y="69205"/>
                </a:moveTo>
                <a:lnTo>
                  <a:pt x="216087" y="69205"/>
                </a:lnTo>
                <a:lnTo>
                  <a:pt x="215492" y="69056"/>
                </a:lnTo>
                <a:lnTo>
                  <a:pt x="212696" y="58191"/>
                </a:lnTo>
                <a:lnTo>
                  <a:pt x="212764" y="57447"/>
                </a:lnTo>
                <a:lnTo>
                  <a:pt x="250963" y="40778"/>
                </a:lnTo>
                <a:lnTo>
                  <a:pt x="263365" y="40778"/>
                </a:lnTo>
                <a:lnTo>
                  <a:pt x="270211" y="41721"/>
                </a:lnTo>
                <a:lnTo>
                  <a:pt x="275867" y="43606"/>
                </a:lnTo>
                <a:lnTo>
                  <a:pt x="281621" y="45392"/>
                </a:lnTo>
                <a:lnTo>
                  <a:pt x="286235" y="48071"/>
                </a:lnTo>
                <a:lnTo>
                  <a:pt x="289708" y="51643"/>
                </a:lnTo>
                <a:lnTo>
                  <a:pt x="293280" y="55116"/>
                </a:lnTo>
                <a:lnTo>
                  <a:pt x="294729" y="57596"/>
                </a:lnTo>
                <a:lnTo>
                  <a:pt x="248333" y="57596"/>
                </a:lnTo>
                <a:lnTo>
                  <a:pt x="243770" y="58191"/>
                </a:lnTo>
                <a:lnTo>
                  <a:pt x="219262" y="68609"/>
                </a:lnTo>
                <a:lnTo>
                  <a:pt x="217774" y="69205"/>
                </a:lnTo>
                <a:close/>
              </a:path>
              <a:path w="423545" h="165100">
                <a:moveTo>
                  <a:pt x="252997" y="164901"/>
                </a:moveTo>
                <a:lnTo>
                  <a:pt x="240297" y="164901"/>
                </a:lnTo>
                <a:lnTo>
                  <a:pt x="234889" y="164107"/>
                </a:lnTo>
                <a:lnTo>
                  <a:pt x="229234" y="162272"/>
                </a:lnTo>
                <a:lnTo>
                  <a:pt x="225265" y="161032"/>
                </a:lnTo>
                <a:lnTo>
                  <a:pt x="207108" y="135979"/>
                </a:lnTo>
                <a:lnTo>
                  <a:pt x="207108" y="124172"/>
                </a:lnTo>
                <a:lnTo>
                  <a:pt x="208398" y="118665"/>
                </a:lnTo>
                <a:lnTo>
                  <a:pt x="210978" y="114002"/>
                </a:lnTo>
                <a:lnTo>
                  <a:pt x="213557" y="109239"/>
                </a:lnTo>
                <a:lnTo>
                  <a:pt x="217278" y="105320"/>
                </a:lnTo>
                <a:lnTo>
                  <a:pt x="227001" y="99169"/>
                </a:lnTo>
                <a:lnTo>
                  <a:pt x="232955" y="96887"/>
                </a:lnTo>
                <a:lnTo>
                  <a:pt x="239999" y="95398"/>
                </a:lnTo>
                <a:lnTo>
                  <a:pt x="247044" y="93811"/>
                </a:lnTo>
                <a:lnTo>
                  <a:pt x="254932" y="93017"/>
                </a:lnTo>
                <a:lnTo>
                  <a:pt x="279290" y="93017"/>
                </a:lnTo>
                <a:lnTo>
                  <a:pt x="279290" y="79821"/>
                </a:lnTo>
                <a:lnTo>
                  <a:pt x="278794" y="76001"/>
                </a:lnTo>
                <a:lnTo>
                  <a:pt x="277801" y="72628"/>
                </a:lnTo>
                <a:lnTo>
                  <a:pt x="276908" y="69254"/>
                </a:lnTo>
                <a:lnTo>
                  <a:pt x="275420" y="66476"/>
                </a:lnTo>
                <a:lnTo>
                  <a:pt x="273337" y="64293"/>
                </a:lnTo>
                <a:lnTo>
                  <a:pt x="271352" y="62011"/>
                </a:lnTo>
                <a:lnTo>
                  <a:pt x="268723" y="60324"/>
                </a:lnTo>
                <a:lnTo>
                  <a:pt x="262175" y="58142"/>
                </a:lnTo>
                <a:lnTo>
                  <a:pt x="258156" y="57596"/>
                </a:lnTo>
                <a:lnTo>
                  <a:pt x="294729" y="57596"/>
                </a:lnTo>
                <a:lnTo>
                  <a:pt x="295859" y="59531"/>
                </a:lnTo>
                <a:lnTo>
                  <a:pt x="299034" y="70147"/>
                </a:lnTo>
                <a:lnTo>
                  <a:pt x="299790" y="76001"/>
                </a:lnTo>
                <a:lnTo>
                  <a:pt x="299828" y="107900"/>
                </a:lnTo>
                <a:lnTo>
                  <a:pt x="255825" y="107900"/>
                </a:lnTo>
                <a:lnTo>
                  <a:pt x="250864" y="108396"/>
                </a:lnTo>
                <a:lnTo>
                  <a:pt x="246696" y="109388"/>
                </a:lnTo>
                <a:lnTo>
                  <a:pt x="242529" y="110281"/>
                </a:lnTo>
                <a:lnTo>
                  <a:pt x="239056" y="111670"/>
                </a:lnTo>
                <a:lnTo>
                  <a:pt x="233500" y="115441"/>
                </a:lnTo>
                <a:lnTo>
                  <a:pt x="231467" y="117723"/>
                </a:lnTo>
                <a:lnTo>
                  <a:pt x="230176" y="120401"/>
                </a:lnTo>
                <a:lnTo>
                  <a:pt x="228887" y="122981"/>
                </a:lnTo>
                <a:lnTo>
                  <a:pt x="228242" y="126007"/>
                </a:lnTo>
                <a:lnTo>
                  <a:pt x="228242" y="135334"/>
                </a:lnTo>
                <a:lnTo>
                  <a:pt x="230077" y="139997"/>
                </a:lnTo>
                <a:lnTo>
                  <a:pt x="233748" y="143470"/>
                </a:lnTo>
                <a:lnTo>
                  <a:pt x="237519" y="146942"/>
                </a:lnTo>
                <a:lnTo>
                  <a:pt x="242777" y="148679"/>
                </a:lnTo>
                <a:lnTo>
                  <a:pt x="281556" y="148679"/>
                </a:lnTo>
                <a:lnTo>
                  <a:pt x="277107" y="153491"/>
                </a:lnTo>
                <a:lnTo>
                  <a:pt x="271600" y="157608"/>
                </a:lnTo>
                <a:lnTo>
                  <a:pt x="259396" y="163462"/>
                </a:lnTo>
                <a:lnTo>
                  <a:pt x="252997" y="164901"/>
                </a:lnTo>
                <a:close/>
              </a:path>
              <a:path w="423545" h="165100">
                <a:moveTo>
                  <a:pt x="281556" y="148679"/>
                </a:moveTo>
                <a:lnTo>
                  <a:pt x="254981" y="148679"/>
                </a:lnTo>
                <a:lnTo>
                  <a:pt x="259992" y="147290"/>
                </a:lnTo>
                <a:lnTo>
                  <a:pt x="264556" y="144512"/>
                </a:lnTo>
                <a:lnTo>
                  <a:pt x="269219" y="141733"/>
                </a:lnTo>
                <a:lnTo>
                  <a:pt x="274131" y="137517"/>
                </a:lnTo>
                <a:lnTo>
                  <a:pt x="279290" y="131861"/>
                </a:lnTo>
                <a:lnTo>
                  <a:pt x="279290" y="107900"/>
                </a:lnTo>
                <a:lnTo>
                  <a:pt x="299828" y="107900"/>
                </a:lnTo>
                <a:lnTo>
                  <a:pt x="299828" y="148232"/>
                </a:lnTo>
                <a:lnTo>
                  <a:pt x="281969" y="148232"/>
                </a:lnTo>
                <a:lnTo>
                  <a:pt x="281556" y="148679"/>
                </a:lnTo>
                <a:close/>
              </a:path>
              <a:path w="423545" h="165100">
                <a:moveTo>
                  <a:pt x="293181" y="163264"/>
                </a:moveTo>
                <a:lnTo>
                  <a:pt x="288716" y="163264"/>
                </a:lnTo>
                <a:lnTo>
                  <a:pt x="286979" y="163115"/>
                </a:lnTo>
                <a:lnTo>
                  <a:pt x="285689" y="162817"/>
                </a:lnTo>
                <a:lnTo>
                  <a:pt x="284400" y="162619"/>
                </a:lnTo>
                <a:lnTo>
                  <a:pt x="283457" y="162272"/>
                </a:lnTo>
                <a:lnTo>
                  <a:pt x="282266" y="161280"/>
                </a:lnTo>
                <a:lnTo>
                  <a:pt x="281988" y="160585"/>
                </a:lnTo>
                <a:lnTo>
                  <a:pt x="281969" y="148232"/>
                </a:lnTo>
                <a:lnTo>
                  <a:pt x="299828" y="148232"/>
                </a:lnTo>
                <a:lnTo>
                  <a:pt x="299805" y="160585"/>
                </a:lnTo>
                <a:lnTo>
                  <a:pt x="299481" y="161280"/>
                </a:lnTo>
                <a:lnTo>
                  <a:pt x="298786" y="161776"/>
                </a:lnTo>
                <a:lnTo>
                  <a:pt x="298191" y="162272"/>
                </a:lnTo>
                <a:lnTo>
                  <a:pt x="297298" y="162619"/>
                </a:lnTo>
                <a:lnTo>
                  <a:pt x="296107" y="162817"/>
                </a:lnTo>
                <a:lnTo>
                  <a:pt x="294917" y="163115"/>
                </a:lnTo>
                <a:lnTo>
                  <a:pt x="293181" y="163264"/>
                </a:lnTo>
                <a:close/>
              </a:path>
              <a:path w="423545" h="165100">
                <a:moveTo>
                  <a:pt x="330266" y="163264"/>
                </a:moveTo>
                <a:lnTo>
                  <a:pt x="322328" y="159196"/>
                </a:lnTo>
                <a:lnTo>
                  <a:pt x="322725" y="158204"/>
                </a:lnTo>
                <a:lnTo>
                  <a:pt x="323519" y="157013"/>
                </a:lnTo>
                <a:lnTo>
                  <a:pt x="358642" y="101798"/>
                </a:lnTo>
                <a:lnTo>
                  <a:pt x="325454" y="48815"/>
                </a:lnTo>
                <a:lnTo>
                  <a:pt x="324759" y="47625"/>
                </a:lnTo>
                <a:lnTo>
                  <a:pt x="324362" y="46632"/>
                </a:lnTo>
                <a:lnTo>
                  <a:pt x="324263" y="45045"/>
                </a:lnTo>
                <a:lnTo>
                  <a:pt x="324660" y="44400"/>
                </a:lnTo>
                <a:lnTo>
                  <a:pt x="325454" y="43904"/>
                </a:lnTo>
                <a:lnTo>
                  <a:pt x="326247" y="43308"/>
                </a:lnTo>
                <a:lnTo>
                  <a:pt x="327438" y="42912"/>
                </a:lnTo>
                <a:lnTo>
                  <a:pt x="330712" y="42515"/>
                </a:lnTo>
                <a:lnTo>
                  <a:pt x="332895" y="42416"/>
                </a:lnTo>
                <a:lnTo>
                  <a:pt x="338054" y="42416"/>
                </a:lnTo>
                <a:lnTo>
                  <a:pt x="339989" y="42515"/>
                </a:lnTo>
                <a:lnTo>
                  <a:pt x="341378" y="42713"/>
                </a:lnTo>
                <a:lnTo>
                  <a:pt x="342866" y="42812"/>
                </a:lnTo>
                <a:lnTo>
                  <a:pt x="344007" y="43011"/>
                </a:lnTo>
                <a:lnTo>
                  <a:pt x="344801" y="43308"/>
                </a:lnTo>
                <a:lnTo>
                  <a:pt x="345694" y="43507"/>
                </a:lnTo>
                <a:lnTo>
                  <a:pt x="373674" y="87808"/>
                </a:lnTo>
                <a:lnTo>
                  <a:pt x="395516" y="87808"/>
                </a:lnTo>
                <a:lnTo>
                  <a:pt x="387068" y="101203"/>
                </a:lnTo>
                <a:lnTo>
                  <a:pt x="395649" y="114895"/>
                </a:lnTo>
                <a:lnTo>
                  <a:pt x="372037" y="114895"/>
                </a:lnTo>
                <a:lnTo>
                  <a:pt x="344950" y="159692"/>
                </a:lnTo>
                <a:lnTo>
                  <a:pt x="344652" y="160287"/>
                </a:lnTo>
                <a:lnTo>
                  <a:pt x="344255" y="160833"/>
                </a:lnTo>
                <a:lnTo>
                  <a:pt x="343759" y="161329"/>
                </a:lnTo>
                <a:lnTo>
                  <a:pt x="343363" y="161825"/>
                </a:lnTo>
                <a:lnTo>
                  <a:pt x="342718" y="162222"/>
                </a:lnTo>
                <a:lnTo>
                  <a:pt x="340932" y="162817"/>
                </a:lnTo>
                <a:lnTo>
                  <a:pt x="339741" y="163016"/>
                </a:lnTo>
                <a:lnTo>
                  <a:pt x="336864" y="163214"/>
                </a:lnTo>
                <a:lnTo>
                  <a:pt x="330266" y="163264"/>
                </a:lnTo>
                <a:close/>
              </a:path>
              <a:path w="423545" h="165100">
                <a:moveTo>
                  <a:pt x="395516" y="87808"/>
                </a:moveTo>
                <a:lnTo>
                  <a:pt x="373674" y="87808"/>
                </a:lnTo>
                <a:lnTo>
                  <a:pt x="399719" y="45690"/>
                </a:lnTo>
                <a:lnTo>
                  <a:pt x="405523" y="42713"/>
                </a:lnTo>
                <a:lnTo>
                  <a:pt x="406912" y="42515"/>
                </a:lnTo>
                <a:lnTo>
                  <a:pt x="408698" y="42416"/>
                </a:lnTo>
                <a:lnTo>
                  <a:pt x="413361" y="42416"/>
                </a:lnTo>
                <a:lnTo>
                  <a:pt x="415346" y="42515"/>
                </a:lnTo>
                <a:lnTo>
                  <a:pt x="418421" y="42912"/>
                </a:lnTo>
                <a:lnTo>
                  <a:pt x="419562" y="43259"/>
                </a:lnTo>
                <a:lnTo>
                  <a:pt x="420257" y="43755"/>
                </a:lnTo>
                <a:lnTo>
                  <a:pt x="421051" y="44152"/>
                </a:lnTo>
                <a:lnTo>
                  <a:pt x="421372" y="44747"/>
                </a:lnTo>
                <a:lnTo>
                  <a:pt x="421293" y="45690"/>
                </a:lnTo>
                <a:lnTo>
                  <a:pt x="421200" y="46483"/>
                </a:lnTo>
                <a:lnTo>
                  <a:pt x="420803" y="47525"/>
                </a:lnTo>
                <a:lnTo>
                  <a:pt x="420108" y="48815"/>
                </a:lnTo>
                <a:lnTo>
                  <a:pt x="395516" y="87808"/>
                </a:lnTo>
                <a:close/>
              </a:path>
              <a:path w="423545" h="165100">
                <a:moveTo>
                  <a:pt x="414354" y="163264"/>
                </a:moveTo>
                <a:lnTo>
                  <a:pt x="399123" y="159692"/>
                </a:lnTo>
                <a:lnTo>
                  <a:pt x="372037" y="114895"/>
                </a:lnTo>
                <a:lnTo>
                  <a:pt x="395649" y="114895"/>
                </a:lnTo>
                <a:lnTo>
                  <a:pt x="422043" y="157013"/>
                </a:lnTo>
                <a:lnTo>
                  <a:pt x="422638" y="158204"/>
                </a:lnTo>
                <a:lnTo>
                  <a:pt x="422936" y="159196"/>
                </a:lnTo>
                <a:lnTo>
                  <a:pt x="422905" y="160833"/>
                </a:lnTo>
                <a:lnTo>
                  <a:pt x="422539" y="161428"/>
                </a:lnTo>
                <a:lnTo>
                  <a:pt x="420951" y="162421"/>
                </a:lnTo>
                <a:lnTo>
                  <a:pt x="419711" y="162768"/>
                </a:lnTo>
                <a:lnTo>
                  <a:pt x="416437" y="163165"/>
                </a:lnTo>
                <a:lnTo>
                  <a:pt x="414354" y="163264"/>
                </a:lnTo>
                <a:close/>
              </a:path>
            </a:pathLst>
          </a:custGeom>
          <a:solidFill>
            <a:srgbClr val="000000"/>
          </a:solidFill>
        </p:spPr>
        <p:txBody>
          <a:bodyPr wrap="square" lIns="0" tIns="0" rIns="0" bIns="0" rtlCol="0"/>
          <a:lstStyle/>
          <a:p>
            <a:endParaRPr/>
          </a:p>
        </p:txBody>
      </p:sp>
      <p:sp>
        <p:nvSpPr>
          <p:cNvPr id="6" name="object 6"/>
          <p:cNvSpPr/>
          <p:nvPr/>
        </p:nvSpPr>
        <p:spPr>
          <a:xfrm>
            <a:off x="3820949" y="1982891"/>
            <a:ext cx="1146613" cy="177700"/>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02038" y="2278018"/>
            <a:ext cx="1609228" cy="219819"/>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429423" y="2594019"/>
            <a:ext cx="2682105" cy="32608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3328036" y="2607413"/>
            <a:ext cx="845819" cy="246379"/>
          </a:xfrm>
          <a:custGeom>
            <a:avLst/>
            <a:gdLst/>
            <a:ahLst/>
            <a:cxnLst/>
            <a:rect l="l" t="t" r="r" b="b"/>
            <a:pathLst>
              <a:path w="845820" h="246380">
                <a:moveTo>
                  <a:pt x="12600" y="62210"/>
                </a:moveTo>
                <a:lnTo>
                  <a:pt x="9921" y="62210"/>
                </a:lnTo>
                <a:lnTo>
                  <a:pt x="8929" y="61862"/>
                </a:lnTo>
                <a:lnTo>
                  <a:pt x="4464" y="36859"/>
                </a:lnTo>
                <a:lnTo>
                  <a:pt x="4563" y="34478"/>
                </a:lnTo>
                <a:lnTo>
                  <a:pt x="18901" y="14436"/>
                </a:lnTo>
                <a:lnTo>
                  <a:pt x="23068" y="12055"/>
                </a:lnTo>
                <a:lnTo>
                  <a:pt x="28178" y="9822"/>
                </a:lnTo>
                <a:lnTo>
                  <a:pt x="34230" y="7739"/>
                </a:lnTo>
                <a:lnTo>
                  <a:pt x="40282" y="5556"/>
                </a:lnTo>
                <a:lnTo>
                  <a:pt x="46979" y="3720"/>
                </a:lnTo>
                <a:lnTo>
                  <a:pt x="61664" y="744"/>
                </a:lnTo>
                <a:lnTo>
                  <a:pt x="69304" y="0"/>
                </a:lnTo>
                <a:lnTo>
                  <a:pt x="77241" y="0"/>
                </a:lnTo>
                <a:lnTo>
                  <a:pt x="116746" y="7311"/>
                </a:lnTo>
                <a:lnTo>
                  <a:pt x="147190" y="37951"/>
                </a:lnTo>
                <a:lnTo>
                  <a:pt x="149253" y="44053"/>
                </a:lnTo>
                <a:lnTo>
                  <a:pt x="55413" y="44053"/>
                </a:lnTo>
                <a:lnTo>
                  <a:pt x="48964" y="44995"/>
                </a:lnTo>
                <a:lnTo>
                  <a:pt x="43309" y="46880"/>
                </a:lnTo>
                <a:lnTo>
                  <a:pt x="37653" y="48666"/>
                </a:lnTo>
                <a:lnTo>
                  <a:pt x="32692" y="50750"/>
                </a:lnTo>
                <a:lnTo>
                  <a:pt x="28426" y="53131"/>
                </a:lnTo>
                <a:lnTo>
                  <a:pt x="24159" y="55413"/>
                </a:lnTo>
                <a:lnTo>
                  <a:pt x="20588" y="57497"/>
                </a:lnTo>
                <a:lnTo>
                  <a:pt x="14833" y="61267"/>
                </a:lnTo>
                <a:lnTo>
                  <a:pt x="12600" y="62210"/>
                </a:lnTo>
                <a:close/>
              </a:path>
              <a:path w="845820" h="246380">
                <a:moveTo>
                  <a:pt x="155078" y="244971"/>
                </a:moveTo>
                <a:lnTo>
                  <a:pt x="12700" y="244971"/>
                </a:lnTo>
                <a:lnTo>
                  <a:pt x="10318" y="244723"/>
                </a:lnTo>
                <a:lnTo>
                  <a:pt x="0" y="228798"/>
                </a:lnTo>
                <a:lnTo>
                  <a:pt x="0" y="220364"/>
                </a:lnTo>
                <a:lnTo>
                  <a:pt x="12501" y="192285"/>
                </a:lnTo>
                <a:lnTo>
                  <a:pt x="60117" y="141303"/>
                </a:lnTo>
                <a:lnTo>
                  <a:pt x="83294" y="110331"/>
                </a:lnTo>
                <a:lnTo>
                  <a:pt x="91975" y="88106"/>
                </a:lnTo>
                <a:lnTo>
                  <a:pt x="93067" y="83145"/>
                </a:lnTo>
                <a:lnTo>
                  <a:pt x="93601" y="78531"/>
                </a:lnTo>
                <a:lnTo>
                  <a:pt x="93612" y="69899"/>
                </a:lnTo>
                <a:lnTo>
                  <a:pt x="92968" y="66030"/>
                </a:lnTo>
                <a:lnTo>
                  <a:pt x="90388" y="58687"/>
                </a:lnTo>
                <a:lnTo>
                  <a:pt x="88453" y="55512"/>
                </a:lnTo>
                <a:lnTo>
                  <a:pt x="85873" y="52833"/>
                </a:lnTo>
                <a:lnTo>
                  <a:pt x="83294" y="50055"/>
                </a:lnTo>
                <a:lnTo>
                  <a:pt x="80069" y="47922"/>
                </a:lnTo>
                <a:lnTo>
                  <a:pt x="76200" y="46434"/>
                </a:lnTo>
                <a:lnTo>
                  <a:pt x="72429" y="44846"/>
                </a:lnTo>
                <a:lnTo>
                  <a:pt x="67915" y="44053"/>
                </a:lnTo>
                <a:lnTo>
                  <a:pt x="149253" y="44053"/>
                </a:lnTo>
                <a:lnTo>
                  <a:pt x="150657" y="50055"/>
                </a:lnTo>
                <a:lnTo>
                  <a:pt x="151516" y="56368"/>
                </a:lnTo>
                <a:lnTo>
                  <a:pt x="151730" y="61267"/>
                </a:lnTo>
                <a:lnTo>
                  <a:pt x="151804" y="70792"/>
                </a:lnTo>
                <a:lnTo>
                  <a:pt x="151060" y="78531"/>
                </a:lnTo>
                <a:lnTo>
                  <a:pt x="136335" y="117304"/>
                </a:lnTo>
                <a:lnTo>
                  <a:pt x="113472" y="147879"/>
                </a:lnTo>
                <a:lnTo>
                  <a:pt x="86320" y="176510"/>
                </a:lnTo>
                <a:lnTo>
                  <a:pt x="58191" y="205382"/>
                </a:lnTo>
                <a:lnTo>
                  <a:pt x="154334" y="205382"/>
                </a:lnTo>
                <a:lnTo>
                  <a:pt x="155475" y="205779"/>
                </a:lnTo>
                <a:lnTo>
                  <a:pt x="156567" y="206573"/>
                </a:lnTo>
                <a:lnTo>
                  <a:pt x="157658" y="207267"/>
                </a:lnTo>
                <a:lnTo>
                  <a:pt x="158551" y="208409"/>
                </a:lnTo>
                <a:lnTo>
                  <a:pt x="159246" y="209996"/>
                </a:lnTo>
                <a:lnTo>
                  <a:pt x="160039" y="211484"/>
                </a:lnTo>
                <a:lnTo>
                  <a:pt x="160585" y="213518"/>
                </a:lnTo>
                <a:lnTo>
                  <a:pt x="160883" y="216098"/>
                </a:lnTo>
                <a:lnTo>
                  <a:pt x="161279" y="218578"/>
                </a:lnTo>
                <a:lnTo>
                  <a:pt x="161399" y="220364"/>
                </a:lnTo>
                <a:lnTo>
                  <a:pt x="161468" y="228798"/>
                </a:lnTo>
                <a:lnTo>
                  <a:pt x="161329" y="231675"/>
                </a:lnTo>
                <a:lnTo>
                  <a:pt x="160734" y="236835"/>
                </a:lnTo>
                <a:lnTo>
                  <a:pt x="160238" y="238918"/>
                </a:lnTo>
                <a:lnTo>
                  <a:pt x="159543" y="240506"/>
                </a:lnTo>
                <a:lnTo>
                  <a:pt x="158948" y="242093"/>
                </a:lnTo>
                <a:lnTo>
                  <a:pt x="158154" y="243234"/>
                </a:lnTo>
                <a:lnTo>
                  <a:pt x="156170" y="244623"/>
                </a:lnTo>
                <a:lnTo>
                  <a:pt x="155078" y="244971"/>
                </a:lnTo>
                <a:close/>
              </a:path>
              <a:path w="845820" h="246380">
                <a:moveTo>
                  <a:pt x="357013" y="195113"/>
                </a:moveTo>
                <a:lnTo>
                  <a:pt x="192509" y="195113"/>
                </a:lnTo>
                <a:lnTo>
                  <a:pt x="190921" y="194915"/>
                </a:lnTo>
                <a:lnTo>
                  <a:pt x="183430" y="177948"/>
                </a:lnTo>
                <a:lnTo>
                  <a:pt x="183442" y="168721"/>
                </a:lnTo>
                <a:lnTo>
                  <a:pt x="264393" y="9673"/>
                </a:lnTo>
                <a:lnTo>
                  <a:pt x="264988" y="8483"/>
                </a:lnTo>
                <a:lnTo>
                  <a:pt x="266030" y="7491"/>
                </a:lnTo>
                <a:lnTo>
                  <a:pt x="269006" y="5903"/>
                </a:lnTo>
                <a:lnTo>
                  <a:pt x="271090" y="5258"/>
                </a:lnTo>
                <a:lnTo>
                  <a:pt x="273769" y="4762"/>
                </a:lnTo>
                <a:lnTo>
                  <a:pt x="276448" y="4167"/>
                </a:lnTo>
                <a:lnTo>
                  <a:pt x="279821" y="3770"/>
                </a:lnTo>
                <a:lnTo>
                  <a:pt x="283889" y="3571"/>
                </a:lnTo>
                <a:lnTo>
                  <a:pt x="287957" y="3274"/>
                </a:lnTo>
                <a:lnTo>
                  <a:pt x="292918" y="3125"/>
                </a:lnTo>
                <a:lnTo>
                  <a:pt x="305122" y="3125"/>
                </a:lnTo>
                <a:lnTo>
                  <a:pt x="331514" y="7590"/>
                </a:lnTo>
                <a:lnTo>
                  <a:pt x="332804" y="8582"/>
                </a:lnTo>
                <a:lnTo>
                  <a:pt x="333395" y="9673"/>
                </a:lnTo>
                <a:lnTo>
                  <a:pt x="333449" y="45392"/>
                </a:lnTo>
                <a:lnTo>
                  <a:pt x="285973" y="45392"/>
                </a:lnTo>
                <a:lnTo>
                  <a:pt x="222572" y="155971"/>
                </a:lnTo>
                <a:lnTo>
                  <a:pt x="356716" y="155971"/>
                </a:lnTo>
                <a:lnTo>
                  <a:pt x="358403" y="157509"/>
                </a:lnTo>
                <a:lnTo>
                  <a:pt x="359792" y="160585"/>
                </a:lnTo>
                <a:lnTo>
                  <a:pt x="361280" y="163661"/>
                </a:lnTo>
                <a:lnTo>
                  <a:pt x="362024" y="168721"/>
                </a:lnTo>
                <a:lnTo>
                  <a:pt x="362024" y="182116"/>
                </a:lnTo>
                <a:lnTo>
                  <a:pt x="361379" y="186928"/>
                </a:lnTo>
                <a:lnTo>
                  <a:pt x="358799" y="193476"/>
                </a:lnTo>
                <a:lnTo>
                  <a:pt x="357013" y="195113"/>
                </a:lnTo>
                <a:close/>
              </a:path>
              <a:path w="845820" h="246380">
                <a:moveTo>
                  <a:pt x="333449" y="155971"/>
                </a:moveTo>
                <a:lnTo>
                  <a:pt x="286270" y="155971"/>
                </a:lnTo>
                <a:lnTo>
                  <a:pt x="286270" y="45392"/>
                </a:lnTo>
                <a:lnTo>
                  <a:pt x="333449" y="45392"/>
                </a:lnTo>
                <a:lnTo>
                  <a:pt x="333449" y="155971"/>
                </a:lnTo>
                <a:close/>
              </a:path>
              <a:path w="845820" h="246380">
                <a:moveTo>
                  <a:pt x="314300" y="246161"/>
                </a:moveTo>
                <a:lnTo>
                  <a:pt x="305172" y="246161"/>
                </a:lnTo>
                <a:lnTo>
                  <a:pt x="301401" y="245963"/>
                </a:lnTo>
                <a:lnTo>
                  <a:pt x="298326" y="245566"/>
                </a:lnTo>
                <a:lnTo>
                  <a:pt x="295250" y="245268"/>
                </a:lnTo>
                <a:lnTo>
                  <a:pt x="286270" y="195113"/>
                </a:lnTo>
                <a:lnTo>
                  <a:pt x="333449" y="195113"/>
                </a:lnTo>
                <a:lnTo>
                  <a:pt x="333449" y="239861"/>
                </a:lnTo>
                <a:lnTo>
                  <a:pt x="333052" y="241002"/>
                </a:lnTo>
                <a:lnTo>
                  <a:pt x="321096" y="245566"/>
                </a:lnTo>
                <a:lnTo>
                  <a:pt x="318120" y="245963"/>
                </a:lnTo>
                <a:lnTo>
                  <a:pt x="314300" y="246161"/>
                </a:lnTo>
                <a:close/>
              </a:path>
              <a:path w="845820" h="246380">
                <a:moveTo>
                  <a:pt x="636252" y="44201"/>
                </a:moveTo>
                <a:lnTo>
                  <a:pt x="464207" y="44201"/>
                </a:lnTo>
                <a:lnTo>
                  <a:pt x="463115" y="43854"/>
                </a:lnTo>
                <a:lnTo>
                  <a:pt x="458204" y="27930"/>
                </a:lnTo>
                <a:lnTo>
                  <a:pt x="458204" y="20587"/>
                </a:lnTo>
                <a:lnTo>
                  <a:pt x="464207" y="4167"/>
                </a:lnTo>
                <a:lnTo>
                  <a:pt x="636252" y="4167"/>
                </a:lnTo>
                <a:lnTo>
                  <a:pt x="637244" y="4514"/>
                </a:lnTo>
                <a:lnTo>
                  <a:pt x="638137" y="5208"/>
                </a:lnTo>
                <a:lnTo>
                  <a:pt x="639129" y="5903"/>
                </a:lnTo>
                <a:lnTo>
                  <a:pt x="639923" y="7044"/>
                </a:lnTo>
                <a:lnTo>
                  <a:pt x="640519" y="8632"/>
                </a:lnTo>
                <a:lnTo>
                  <a:pt x="641114" y="10120"/>
                </a:lnTo>
                <a:lnTo>
                  <a:pt x="641560" y="12203"/>
                </a:lnTo>
                <a:lnTo>
                  <a:pt x="641858" y="14882"/>
                </a:lnTo>
                <a:lnTo>
                  <a:pt x="642255" y="17462"/>
                </a:lnTo>
                <a:lnTo>
                  <a:pt x="642453" y="20587"/>
                </a:lnTo>
                <a:lnTo>
                  <a:pt x="642453" y="27930"/>
                </a:lnTo>
                <a:lnTo>
                  <a:pt x="642255" y="31055"/>
                </a:lnTo>
                <a:lnTo>
                  <a:pt x="641858" y="33635"/>
                </a:lnTo>
                <a:lnTo>
                  <a:pt x="641560" y="36115"/>
                </a:lnTo>
                <a:lnTo>
                  <a:pt x="637244" y="43854"/>
                </a:lnTo>
                <a:lnTo>
                  <a:pt x="636252" y="44201"/>
                </a:lnTo>
                <a:close/>
              </a:path>
              <a:path w="845820" h="246380">
                <a:moveTo>
                  <a:pt x="554992" y="246161"/>
                </a:moveTo>
                <a:lnTo>
                  <a:pt x="545566" y="246161"/>
                </a:lnTo>
                <a:lnTo>
                  <a:pt x="541598" y="245963"/>
                </a:lnTo>
                <a:lnTo>
                  <a:pt x="525772" y="239464"/>
                </a:lnTo>
                <a:lnTo>
                  <a:pt x="525772" y="44201"/>
                </a:lnTo>
                <a:lnTo>
                  <a:pt x="574885" y="44201"/>
                </a:lnTo>
                <a:lnTo>
                  <a:pt x="574885" y="239464"/>
                </a:lnTo>
                <a:lnTo>
                  <a:pt x="554992" y="246161"/>
                </a:lnTo>
                <a:close/>
              </a:path>
              <a:path w="845820" h="246380">
                <a:moveTo>
                  <a:pt x="749386" y="244971"/>
                </a:moveTo>
                <a:lnTo>
                  <a:pt x="681322" y="244971"/>
                </a:lnTo>
                <a:lnTo>
                  <a:pt x="677849" y="243780"/>
                </a:lnTo>
                <a:lnTo>
                  <a:pt x="674972" y="241399"/>
                </a:lnTo>
                <a:lnTo>
                  <a:pt x="672194" y="238918"/>
                </a:lnTo>
                <a:lnTo>
                  <a:pt x="670892" y="235198"/>
                </a:lnTo>
                <a:lnTo>
                  <a:pt x="670805" y="14188"/>
                </a:lnTo>
                <a:lnTo>
                  <a:pt x="672194" y="10269"/>
                </a:lnTo>
                <a:lnTo>
                  <a:pt x="677850" y="5407"/>
                </a:lnTo>
                <a:lnTo>
                  <a:pt x="681322" y="4167"/>
                </a:lnTo>
                <a:lnTo>
                  <a:pt x="745814" y="4167"/>
                </a:lnTo>
                <a:lnTo>
                  <a:pt x="790677" y="9990"/>
                </a:lnTo>
                <a:lnTo>
                  <a:pt x="825140" y="38397"/>
                </a:lnTo>
                <a:lnTo>
                  <a:pt x="826185" y="40927"/>
                </a:lnTo>
                <a:lnTo>
                  <a:pt x="718877" y="40927"/>
                </a:lnTo>
                <a:lnTo>
                  <a:pt x="718877" y="103435"/>
                </a:lnTo>
                <a:lnTo>
                  <a:pt x="816180" y="103435"/>
                </a:lnTo>
                <a:lnTo>
                  <a:pt x="815764" y="103882"/>
                </a:lnTo>
                <a:lnTo>
                  <a:pt x="811596" y="107156"/>
                </a:lnTo>
                <a:lnTo>
                  <a:pt x="807429" y="110331"/>
                </a:lnTo>
                <a:lnTo>
                  <a:pt x="802667" y="112910"/>
                </a:lnTo>
                <a:lnTo>
                  <a:pt x="797309" y="114895"/>
                </a:lnTo>
                <a:lnTo>
                  <a:pt x="804155" y="116185"/>
                </a:lnTo>
                <a:lnTo>
                  <a:pt x="810456" y="118367"/>
                </a:lnTo>
                <a:lnTo>
                  <a:pt x="821965" y="124519"/>
                </a:lnTo>
                <a:lnTo>
                  <a:pt x="826975" y="128537"/>
                </a:lnTo>
                <a:lnTo>
                  <a:pt x="831242" y="133498"/>
                </a:lnTo>
                <a:lnTo>
                  <a:pt x="835608" y="138360"/>
                </a:lnTo>
                <a:lnTo>
                  <a:pt x="836084" y="139154"/>
                </a:lnTo>
                <a:lnTo>
                  <a:pt x="718877" y="139154"/>
                </a:lnTo>
                <a:lnTo>
                  <a:pt x="718877" y="207615"/>
                </a:lnTo>
                <a:lnTo>
                  <a:pt x="836796" y="207615"/>
                </a:lnTo>
                <a:lnTo>
                  <a:pt x="836004" y="209103"/>
                </a:lnTo>
                <a:lnTo>
                  <a:pt x="804850" y="235198"/>
                </a:lnTo>
                <a:lnTo>
                  <a:pt x="763153" y="244524"/>
                </a:lnTo>
                <a:lnTo>
                  <a:pt x="756437" y="244859"/>
                </a:lnTo>
                <a:lnTo>
                  <a:pt x="749386" y="244971"/>
                </a:lnTo>
                <a:close/>
              </a:path>
              <a:path w="845820" h="246380">
                <a:moveTo>
                  <a:pt x="816180" y="103435"/>
                </a:moveTo>
                <a:lnTo>
                  <a:pt x="753306" y="103435"/>
                </a:lnTo>
                <a:lnTo>
                  <a:pt x="758911" y="102592"/>
                </a:lnTo>
                <a:lnTo>
                  <a:pt x="767345" y="99218"/>
                </a:lnTo>
                <a:lnTo>
                  <a:pt x="781980" y="75703"/>
                </a:lnTo>
                <a:lnTo>
                  <a:pt x="781980" y="66575"/>
                </a:lnTo>
                <a:lnTo>
                  <a:pt x="781235" y="62210"/>
                </a:lnTo>
                <a:lnTo>
                  <a:pt x="778259" y="54471"/>
                </a:lnTo>
                <a:lnTo>
                  <a:pt x="776027" y="51296"/>
                </a:lnTo>
                <a:lnTo>
                  <a:pt x="773050" y="48815"/>
                </a:lnTo>
                <a:lnTo>
                  <a:pt x="770073" y="46235"/>
                </a:lnTo>
                <a:lnTo>
                  <a:pt x="766303" y="44301"/>
                </a:lnTo>
                <a:lnTo>
                  <a:pt x="761739" y="43011"/>
                </a:lnTo>
                <a:lnTo>
                  <a:pt x="757175" y="41622"/>
                </a:lnTo>
                <a:lnTo>
                  <a:pt x="751123" y="40927"/>
                </a:lnTo>
                <a:lnTo>
                  <a:pt x="826185" y="40927"/>
                </a:lnTo>
                <a:lnTo>
                  <a:pt x="827614" y="44387"/>
                </a:lnTo>
                <a:lnTo>
                  <a:pt x="829382" y="50899"/>
                </a:lnTo>
                <a:lnTo>
                  <a:pt x="830442" y="57931"/>
                </a:lnTo>
                <a:lnTo>
                  <a:pt x="830795" y="65484"/>
                </a:lnTo>
                <a:lnTo>
                  <a:pt x="830768" y="71437"/>
                </a:lnTo>
                <a:lnTo>
                  <a:pt x="830051" y="76696"/>
                </a:lnTo>
                <a:lnTo>
                  <a:pt x="827074" y="87014"/>
                </a:lnTo>
                <a:lnTo>
                  <a:pt x="824892" y="91727"/>
                </a:lnTo>
                <a:lnTo>
                  <a:pt x="822014" y="95994"/>
                </a:lnTo>
                <a:lnTo>
                  <a:pt x="819236" y="100161"/>
                </a:lnTo>
                <a:lnTo>
                  <a:pt x="816180" y="103435"/>
                </a:lnTo>
                <a:close/>
              </a:path>
              <a:path w="845820" h="246380">
                <a:moveTo>
                  <a:pt x="836796" y="207615"/>
                </a:moveTo>
                <a:lnTo>
                  <a:pt x="760995" y="207615"/>
                </a:lnTo>
                <a:lnTo>
                  <a:pt x="766750" y="206920"/>
                </a:lnTo>
                <a:lnTo>
                  <a:pt x="771413" y="205531"/>
                </a:lnTo>
                <a:lnTo>
                  <a:pt x="776076" y="204043"/>
                </a:lnTo>
                <a:lnTo>
                  <a:pt x="780095" y="201910"/>
                </a:lnTo>
                <a:lnTo>
                  <a:pt x="783468" y="199132"/>
                </a:lnTo>
                <a:lnTo>
                  <a:pt x="786941" y="196353"/>
                </a:lnTo>
                <a:lnTo>
                  <a:pt x="789620" y="192881"/>
                </a:lnTo>
                <a:lnTo>
                  <a:pt x="793390" y="184546"/>
                </a:lnTo>
                <a:lnTo>
                  <a:pt x="794332" y="179784"/>
                </a:lnTo>
                <a:lnTo>
                  <a:pt x="794332" y="168870"/>
                </a:lnTo>
                <a:lnTo>
                  <a:pt x="793390" y="163909"/>
                </a:lnTo>
                <a:lnTo>
                  <a:pt x="791505" y="159543"/>
                </a:lnTo>
                <a:lnTo>
                  <a:pt x="789719" y="155078"/>
                </a:lnTo>
                <a:lnTo>
                  <a:pt x="786990" y="151358"/>
                </a:lnTo>
                <a:lnTo>
                  <a:pt x="783319" y="148381"/>
                </a:lnTo>
                <a:lnTo>
                  <a:pt x="779747" y="145405"/>
                </a:lnTo>
                <a:lnTo>
                  <a:pt x="775183" y="143123"/>
                </a:lnTo>
                <a:lnTo>
                  <a:pt x="764071" y="139948"/>
                </a:lnTo>
                <a:lnTo>
                  <a:pt x="756828" y="139154"/>
                </a:lnTo>
                <a:lnTo>
                  <a:pt x="836084" y="139154"/>
                </a:lnTo>
                <a:lnTo>
                  <a:pt x="839031" y="144065"/>
                </a:lnTo>
                <a:lnTo>
                  <a:pt x="843991" y="157162"/>
                </a:lnTo>
                <a:lnTo>
                  <a:pt x="845232" y="164554"/>
                </a:lnTo>
                <a:lnTo>
                  <a:pt x="845232" y="181322"/>
                </a:lnTo>
                <a:lnTo>
                  <a:pt x="844041" y="189061"/>
                </a:lnTo>
                <a:lnTo>
                  <a:pt x="839278" y="202951"/>
                </a:lnTo>
                <a:lnTo>
                  <a:pt x="836796" y="207615"/>
                </a:lnTo>
                <a:close/>
              </a:path>
            </a:pathLst>
          </a:custGeom>
          <a:solidFill>
            <a:srgbClr val="000000"/>
          </a:solidFill>
        </p:spPr>
        <p:txBody>
          <a:bodyPr wrap="square" lIns="0" tIns="0" rIns="0" bIns="0" rtlCol="0"/>
          <a:lstStyle/>
          <a:p>
            <a:endParaRPr/>
          </a:p>
        </p:txBody>
      </p:sp>
      <p:sp>
        <p:nvSpPr>
          <p:cNvPr id="10" name="object 10"/>
          <p:cNvSpPr/>
          <p:nvPr/>
        </p:nvSpPr>
        <p:spPr>
          <a:xfrm>
            <a:off x="4851813" y="2593424"/>
            <a:ext cx="2203139" cy="263276"/>
          </a:xfrm>
          <a:prstGeom prst="rect">
            <a:avLst/>
          </a:prstGeom>
          <a:blipFill>
            <a:blip r:embed="rId9" cstate="print"/>
            <a:stretch>
              <a:fillRect/>
            </a:stretch>
          </a:blipFill>
        </p:spPr>
        <p:txBody>
          <a:bodyPr wrap="square" lIns="0" tIns="0" rIns="0" bIns="0" rtlCol="0"/>
          <a:lstStyle/>
          <a:p>
            <a:endParaRPr/>
          </a:p>
        </p:txBody>
      </p:sp>
      <p:sp>
        <p:nvSpPr>
          <p:cNvPr id="11" name="object 11"/>
          <p:cNvSpPr/>
          <p:nvPr/>
        </p:nvSpPr>
        <p:spPr>
          <a:xfrm>
            <a:off x="404271" y="3036038"/>
            <a:ext cx="2413173" cy="325784"/>
          </a:xfrm>
          <a:prstGeom prst="rect">
            <a:avLst/>
          </a:prstGeom>
          <a:blipFill>
            <a:blip r:embed="rId10" cstate="print"/>
            <a:stretch>
              <a:fillRect/>
            </a:stretch>
          </a:blipFill>
        </p:spPr>
        <p:txBody>
          <a:bodyPr wrap="square" lIns="0" tIns="0" rIns="0" bIns="0" rtlCol="0"/>
          <a:lstStyle/>
          <a:p>
            <a:endParaRPr/>
          </a:p>
        </p:txBody>
      </p:sp>
      <p:sp>
        <p:nvSpPr>
          <p:cNvPr id="12" name="object 12"/>
          <p:cNvSpPr txBox="1"/>
          <p:nvPr/>
        </p:nvSpPr>
        <p:spPr>
          <a:xfrm>
            <a:off x="689525" y="1903764"/>
            <a:ext cx="3977004" cy="1929764"/>
          </a:xfrm>
          <a:prstGeom prst="rect">
            <a:avLst/>
          </a:prstGeom>
        </p:spPr>
        <p:txBody>
          <a:bodyPr vert="horz" wrap="square" lIns="0" tIns="0" rIns="0" bIns="0" rtlCol="0">
            <a:spAutoFit/>
          </a:bodyPr>
          <a:lstStyle/>
          <a:p>
            <a:pPr marL="766445" algn="ctr">
              <a:lnSpc>
                <a:spcPct val="100000"/>
              </a:lnSpc>
            </a:pPr>
            <a:r>
              <a:rPr sz="2000" dirty="0">
                <a:latin typeface="Arial"/>
                <a:cs typeface="Arial"/>
              </a:rPr>
              <a:t>→</a:t>
            </a:r>
            <a:endParaRPr sz="2000">
              <a:latin typeface="Arial"/>
              <a:cs typeface="Arial"/>
            </a:endParaRPr>
          </a:p>
          <a:p>
            <a:pPr>
              <a:lnSpc>
                <a:spcPct val="100000"/>
              </a:lnSpc>
              <a:spcBef>
                <a:spcPts val="57"/>
              </a:spcBef>
            </a:pPr>
            <a:endParaRPr sz="1750">
              <a:latin typeface="Times New Roman"/>
              <a:cs typeface="Times New Roman"/>
            </a:endParaRPr>
          </a:p>
          <a:p>
            <a:pPr marR="5080" algn="r">
              <a:lnSpc>
                <a:spcPct val="100000"/>
              </a:lnSpc>
            </a:pPr>
            <a:r>
              <a:rPr sz="3000" dirty="0">
                <a:latin typeface="Arial"/>
                <a:cs typeface="Arial"/>
              </a:rPr>
              <a:t>→</a:t>
            </a:r>
            <a:endParaRPr sz="3000">
              <a:latin typeface="Arial"/>
              <a:cs typeface="Arial"/>
            </a:endParaRPr>
          </a:p>
          <a:p>
            <a:pPr>
              <a:lnSpc>
                <a:spcPct val="100000"/>
              </a:lnSpc>
              <a:spcBef>
                <a:spcPts val="35"/>
              </a:spcBef>
            </a:pPr>
            <a:endParaRPr sz="3100">
              <a:latin typeface="Times New Roman"/>
              <a:cs typeface="Times New Roman"/>
            </a:endParaRPr>
          </a:p>
          <a:p>
            <a:pPr marL="12700">
              <a:lnSpc>
                <a:spcPts val="3520"/>
              </a:lnSpc>
            </a:pPr>
            <a:r>
              <a:rPr sz="3000" dirty="0">
                <a:latin typeface="MS PGothic"/>
                <a:cs typeface="MS PGothic"/>
              </a:rPr>
              <a:t>➢</a:t>
            </a:r>
            <a:endParaRPr sz="3000">
              <a:latin typeface="MS PGothic"/>
              <a:cs typeface="MS PGothic"/>
            </a:endParaRPr>
          </a:p>
        </p:txBody>
      </p:sp>
      <p:sp>
        <p:nvSpPr>
          <p:cNvPr id="13" name="object 13"/>
          <p:cNvSpPr/>
          <p:nvPr/>
        </p:nvSpPr>
        <p:spPr>
          <a:xfrm>
            <a:off x="1327630" y="3514074"/>
            <a:ext cx="1324279" cy="257026"/>
          </a:xfrm>
          <a:prstGeom prst="rect">
            <a:avLst/>
          </a:prstGeom>
          <a:blipFill>
            <a:blip r:embed="rId11" cstate="print"/>
            <a:stretch>
              <a:fillRect/>
            </a:stretch>
          </a:blipFill>
        </p:spPr>
        <p:txBody>
          <a:bodyPr wrap="square" lIns="0" tIns="0" rIns="0" bIns="0" rtlCol="0"/>
          <a:lstStyle/>
          <a:p>
            <a:endParaRPr/>
          </a:p>
        </p:txBody>
      </p:sp>
      <p:sp>
        <p:nvSpPr>
          <p:cNvPr id="14" name="object 14"/>
          <p:cNvSpPr/>
          <p:nvPr/>
        </p:nvSpPr>
        <p:spPr>
          <a:xfrm>
            <a:off x="2778116" y="3506335"/>
            <a:ext cx="3206018" cy="264021"/>
          </a:xfrm>
          <a:prstGeom prst="rect">
            <a:avLst/>
          </a:prstGeom>
          <a:blipFill>
            <a:blip r:embed="rId12" cstate="print"/>
            <a:stretch>
              <a:fillRect/>
            </a:stretch>
          </a:blipFill>
        </p:spPr>
        <p:txBody>
          <a:bodyPr wrap="square" lIns="0" tIns="0" rIns="0" bIns="0" rtlCol="0"/>
          <a:lstStyle/>
          <a:p>
            <a:endParaRPr/>
          </a:p>
        </p:txBody>
      </p:sp>
      <p:sp>
        <p:nvSpPr>
          <p:cNvPr id="15" name="object 15"/>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72</a:t>
            </a:fld>
            <a:endParaRPr spc="-5"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391" y="556163"/>
            <a:ext cx="2890071" cy="30241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70175" y="952350"/>
            <a:ext cx="6517849" cy="21320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65399" y="998150"/>
            <a:ext cx="1239225" cy="3936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971875" y="2969500"/>
            <a:ext cx="154622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File System</a:t>
            </a:r>
            <a:r>
              <a:rPr sz="1400" spc="-30" dirty="0">
                <a:latin typeface="Arial"/>
                <a:cs typeface="Arial"/>
              </a:rPr>
              <a:t> </a:t>
            </a:r>
            <a:r>
              <a:rPr sz="1400" spc="-5" dirty="0">
                <a:latin typeface="Arial"/>
                <a:cs typeface="Arial"/>
              </a:rPr>
              <a:t>Clients</a:t>
            </a:r>
            <a:endParaRPr sz="1400">
              <a:latin typeface="Arial"/>
              <a:cs typeface="Arial"/>
            </a:endParaRPr>
          </a:p>
        </p:txBody>
      </p:sp>
      <p:sp>
        <p:nvSpPr>
          <p:cNvPr id="6" name="object 6"/>
          <p:cNvSpPr/>
          <p:nvPr/>
        </p:nvSpPr>
        <p:spPr>
          <a:xfrm>
            <a:off x="5943000" y="767024"/>
            <a:ext cx="1705610" cy="899794"/>
          </a:xfrm>
          <a:custGeom>
            <a:avLst/>
            <a:gdLst/>
            <a:ahLst/>
            <a:cxnLst/>
            <a:rect l="l" t="t" r="r" b="b"/>
            <a:pathLst>
              <a:path w="1705609" h="899794">
                <a:moveTo>
                  <a:pt x="0" y="0"/>
                </a:moveTo>
                <a:lnTo>
                  <a:pt x="1705499" y="0"/>
                </a:lnTo>
                <a:lnTo>
                  <a:pt x="1705499" y="899399"/>
                </a:lnTo>
                <a:lnTo>
                  <a:pt x="0" y="89939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5943000" y="767024"/>
            <a:ext cx="1705610" cy="899794"/>
          </a:xfrm>
          <a:custGeom>
            <a:avLst/>
            <a:gdLst/>
            <a:ahLst/>
            <a:cxnLst/>
            <a:rect l="l" t="t" r="r" b="b"/>
            <a:pathLst>
              <a:path w="1705609" h="899794">
                <a:moveTo>
                  <a:pt x="0" y="0"/>
                </a:moveTo>
                <a:lnTo>
                  <a:pt x="1705499" y="0"/>
                </a:lnTo>
                <a:lnTo>
                  <a:pt x="1705499" y="899399"/>
                </a:lnTo>
                <a:lnTo>
                  <a:pt x="0" y="899399"/>
                </a:lnTo>
                <a:lnTo>
                  <a:pt x="0" y="0"/>
                </a:lnTo>
                <a:close/>
              </a:path>
            </a:pathLst>
          </a:custGeom>
          <a:ln w="9524">
            <a:solidFill>
              <a:srgbClr val="FFFFFF"/>
            </a:solidFill>
          </a:ln>
        </p:spPr>
        <p:txBody>
          <a:bodyPr wrap="square" lIns="0" tIns="0" rIns="0" bIns="0" rtlCol="0"/>
          <a:lstStyle/>
          <a:p>
            <a:endParaRPr/>
          </a:p>
        </p:txBody>
      </p:sp>
      <p:sp>
        <p:nvSpPr>
          <p:cNvPr id="8" name="object 8"/>
          <p:cNvSpPr/>
          <p:nvPr/>
        </p:nvSpPr>
        <p:spPr>
          <a:xfrm>
            <a:off x="2778949" y="3713250"/>
            <a:ext cx="1290320" cy="209550"/>
          </a:xfrm>
          <a:custGeom>
            <a:avLst/>
            <a:gdLst/>
            <a:ahLst/>
            <a:cxnLst/>
            <a:rect l="l" t="t" r="r" b="b"/>
            <a:pathLst>
              <a:path w="1290320" h="209550">
                <a:moveTo>
                  <a:pt x="0" y="0"/>
                </a:moveTo>
                <a:lnTo>
                  <a:pt x="1290049" y="0"/>
                </a:lnTo>
                <a:lnTo>
                  <a:pt x="1290049" y="209549"/>
                </a:lnTo>
                <a:lnTo>
                  <a:pt x="0" y="209549"/>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4069000" y="3713250"/>
            <a:ext cx="1393825" cy="209550"/>
          </a:xfrm>
          <a:custGeom>
            <a:avLst/>
            <a:gdLst/>
            <a:ahLst/>
            <a:cxnLst/>
            <a:rect l="l" t="t" r="r" b="b"/>
            <a:pathLst>
              <a:path w="1393825" h="209550">
                <a:moveTo>
                  <a:pt x="0" y="0"/>
                </a:moveTo>
                <a:lnTo>
                  <a:pt x="1393249" y="0"/>
                </a:lnTo>
                <a:lnTo>
                  <a:pt x="1393249" y="209549"/>
                </a:lnTo>
                <a:lnTo>
                  <a:pt x="0" y="209549"/>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62249" y="3713250"/>
            <a:ext cx="1212850" cy="209550"/>
          </a:xfrm>
          <a:custGeom>
            <a:avLst/>
            <a:gdLst/>
            <a:ahLst/>
            <a:cxnLst/>
            <a:rect l="l" t="t" r="r" b="b"/>
            <a:pathLst>
              <a:path w="1212850" h="209550">
                <a:moveTo>
                  <a:pt x="0" y="0"/>
                </a:moveTo>
                <a:lnTo>
                  <a:pt x="1212624" y="0"/>
                </a:lnTo>
                <a:lnTo>
                  <a:pt x="1212624" y="209549"/>
                </a:lnTo>
                <a:lnTo>
                  <a:pt x="0" y="209549"/>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2778949" y="3922800"/>
            <a:ext cx="1290320" cy="209550"/>
          </a:xfrm>
          <a:custGeom>
            <a:avLst/>
            <a:gdLst/>
            <a:ahLst/>
            <a:cxnLst/>
            <a:rect l="l" t="t" r="r" b="b"/>
            <a:pathLst>
              <a:path w="1290320" h="209550">
                <a:moveTo>
                  <a:pt x="0" y="0"/>
                </a:moveTo>
                <a:lnTo>
                  <a:pt x="1290049" y="0"/>
                </a:lnTo>
                <a:lnTo>
                  <a:pt x="1290049" y="209549"/>
                </a:lnTo>
                <a:lnTo>
                  <a:pt x="0" y="20954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4069000" y="3922800"/>
            <a:ext cx="1393825" cy="209550"/>
          </a:xfrm>
          <a:custGeom>
            <a:avLst/>
            <a:gdLst/>
            <a:ahLst/>
            <a:cxnLst/>
            <a:rect l="l" t="t" r="r" b="b"/>
            <a:pathLst>
              <a:path w="1393825" h="209550">
                <a:moveTo>
                  <a:pt x="0" y="0"/>
                </a:moveTo>
                <a:lnTo>
                  <a:pt x="1393249" y="0"/>
                </a:lnTo>
                <a:lnTo>
                  <a:pt x="1393249" y="209549"/>
                </a:lnTo>
                <a:lnTo>
                  <a:pt x="0" y="209549"/>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5462249" y="3922800"/>
            <a:ext cx="1212850" cy="209550"/>
          </a:xfrm>
          <a:custGeom>
            <a:avLst/>
            <a:gdLst/>
            <a:ahLst/>
            <a:cxnLst/>
            <a:rect l="l" t="t" r="r" b="b"/>
            <a:pathLst>
              <a:path w="1212850" h="209550">
                <a:moveTo>
                  <a:pt x="0" y="0"/>
                </a:moveTo>
                <a:lnTo>
                  <a:pt x="1212624" y="0"/>
                </a:lnTo>
                <a:lnTo>
                  <a:pt x="1212624" y="209549"/>
                </a:lnTo>
                <a:lnTo>
                  <a:pt x="0" y="209549"/>
                </a:lnTo>
                <a:lnTo>
                  <a:pt x="0" y="0"/>
                </a:lnTo>
                <a:close/>
              </a:path>
            </a:pathLst>
          </a:custGeom>
          <a:solidFill>
            <a:srgbClr val="FFFFFF"/>
          </a:solidFill>
        </p:spPr>
        <p:txBody>
          <a:bodyPr wrap="square" lIns="0" tIns="0" rIns="0" bIns="0" rtlCol="0"/>
          <a:lstStyle/>
          <a:p>
            <a:endParaRPr/>
          </a:p>
        </p:txBody>
      </p:sp>
      <p:graphicFrame>
        <p:nvGraphicFramePr>
          <p:cNvPr id="14" name="object 14"/>
          <p:cNvGraphicFramePr>
            <a:graphicFrameLocks noGrp="1"/>
          </p:cNvGraphicFramePr>
          <p:nvPr/>
        </p:nvGraphicFramePr>
        <p:xfrm>
          <a:off x="2774187" y="3503700"/>
          <a:ext cx="3895922" cy="914396"/>
        </p:xfrm>
        <a:graphic>
          <a:graphicData uri="http://schemas.openxmlformats.org/drawingml/2006/table">
            <a:tbl>
              <a:tblPr firstRow="1" bandRow="1">
                <a:tableStyleId>{2D5ABB26-0587-4C30-8999-92F81FD0307C}</a:tableStyleId>
              </a:tblPr>
              <a:tblGrid>
                <a:gridCol w="1290049">
                  <a:extLst>
                    <a:ext uri="{9D8B030D-6E8A-4147-A177-3AD203B41FA5}">
                      <a16:colId xmlns:a16="http://schemas.microsoft.com/office/drawing/2014/main" val="20000"/>
                    </a:ext>
                  </a:extLst>
                </a:gridCol>
                <a:gridCol w="1393249">
                  <a:extLst>
                    <a:ext uri="{9D8B030D-6E8A-4147-A177-3AD203B41FA5}">
                      <a16:colId xmlns:a16="http://schemas.microsoft.com/office/drawing/2014/main" val="20001"/>
                    </a:ext>
                  </a:extLst>
                </a:gridCol>
                <a:gridCol w="1212624">
                  <a:extLst>
                    <a:ext uri="{9D8B030D-6E8A-4147-A177-3AD203B41FA5}">
                      <a16:colId xmlns:a16="http://schemas.microsoft.com/office/drawing/2014/main" val="20002"/>
                    </a:ext>
                  </a:extLst>
                </a:gridCol>
              </a:tblGrid>
              <a:tr h="209549">
                <a:tc>
                  <a:txBody>
                    <a:bodyPr/>
                    <a:lstStyle/>
                    <a:p>
                      <a:pPr algn="ctr">
                        <a:lnSpc>
                          <a:spcPct val="100000"/>
                        </a:lnSpc>
                        <a:spcBef>
                          <a:spcPts val="110"/>
                        </a:spcBef>
                      </a:pPr>
                      <a:r>
                        <a:rPr sz="1000" b="1" spc="-5" dirty="0">
                          <a:solidFill>
                            <a:srgbClr val="FFFFFF"/>
                          </a:solidFill>
                          <a:latin typeface="Arial"/>
                          <a:cs typeface="Arial"/>
                        </a:rPr>
                        <a:t>No of</a:t>
                      </a:r>
                      <a:r>
                        <a:rPr sz="1000" b="1" spc="-55" dirty="0">
                          <a:solidFill>
                            <a:srgbClr val="FFFFFF"/>
                          </a:solidFill>
                          <a:latin typeface="Arial"/>
                          <a:cs typeface="Arial"/>
                        </a:rPr>
                        <a:t> </a:t>
                      </a:r>
                      <a:r>
                        <a:rPr sz="1000" b="1" spc="-5" dirty="0">
                          <a:solidFill>
                            <a:srgbClr val="FFFFFF"/>
                          </a:solidFill>
                          <a:latin typeface="Arial"/>
                          <a:cs typeface="Arial"/>
                        </a:rPr>
                        <a:t>Clients</a:t>
                      </a:r>
                      <a:endParaRPr sz="1000">
                        <a:latin typeface="Arial"/>
                        <a:cs typeface="Arial"/>
                      </a:endParaRPr>
                    </a:p>
                  </a:txBody>
                  <a:tcPr marL="0" marR="0" marT="0" marB="0">
                    <a:solidFill>
                      <a:srgbClr val="000000"/>
                    </a:solidFill>
                  </a:tcPr>
                </a:tc>
                <a:tc>
                  <a:txBody>
                    <a:bodyPr/>
                    <a:lstStyle/>
                    <a:p>
                      <a:pPr algn="ctr">
                        <a:lnSpc>
                          <a:spcPct val="100000"/>
                        </a:lnSpc>
                        <a:spcBef>
                          <a:spcPts val="110"/>
                        </a:spcBef>
                      </a:pPr>
                      <a:r>
                        <a:rPr sz="1000" b="1" spc="-5" dirty="0">
                          <a:solidFill>
                            <a:srgbClr val="FFFFFF"/>
                          </a:solidFill>
                          <a:latin typeface="Arial"/>
                          <a:cs typeface="Arial"/>
                        </a:rPr>
                        <a:t>HopsFS</a:t>
                      </a:r>
                      <a:r>
                        <a:rPr sz="1000" b="1" spc="-50" dirty="0">
                          <a:solidFill>
                            <a:srgbClr val="FFFFFF"/>
                          </a:solidFill>
                          <a:latin typeface="Arial"/>
                          <a:cs typeface="Arial"/>
                        </a:rPr>
                        <a:t> </a:t>
                      </a:r>
                      <a:r>
                        <a:rPr sz="1000" b="1" spc="-5" dirty="0">
                          <a:solidFill>
                            <a:srgbClr val="FFFFFF"/>
                          </a:solidFill>
                          <a:latin typeface="Arial"/>
                          <a:cs typeface="Arial"/>
                        </a:rPr>
                        <a:t>Latency</a:t>
                      </a:r>
                      <a:endParaRPr sz="1000">
                        <a:latin typeface="Arial"/>
                        <a:cs typeface="Arial"/>
                      </a:endParaRPr>
                    </a:p>
                  </a:txBody>
                  <a:tcPr marL="0" marR="0" marT="0" marB="0">
                    <a:solidFill>
                      <a:srgbClr val="000000"/>
                    </a:solidFill>
                  </a:tcPr>
                </a:tc>
                <a:tc>
                  <a:txBody>
                    <a:bodyPr/>
                    <a:lstStyle/>
                    <a:p>
                      <a:pPr algn="ctr">
                        <a:lnSpc>
                          <a:spcPct val="100000"/>
                        </a:lnSpc>
                        <a:spcBef>
                          <a:spcPts val="110"/>
                        </a:spcBef>
                      </a:pPr>
                      <a:r>
                        <a:rPr sz="1000" b="1" spc="-5" dirty="0">
                          <a:solidFill>
                            <a:srgbClr val="FFFFFF"/>
                          </a:solidFill>
                          <a:latin typeface="Arial"/>
                          <a:cs typeface="Arial"/>
                        </a:rPr>
                        <a:t>HDFS</a:t>
                      </a:r>
                      <a:r>
                        <a:rPr sz="1000" b="1" spc="-55" dirty="0">
                          <a:solidFill>
                            <a:srgbClr val="FFFFFF"/>
                          </a:solidFill>
                          <a:latin typeface="Arial"/>
                          <a:cs typeface="Arial"/>
                        </a:rPr>
                        <a:t> </a:t>
                      </a:r>
                      <a:r>
                        <a:rPr sz="1000" b="1" spc="-5" dirty="0">
                          <a:solidFill>
                            <a:srgbClr val="FFFFFF"/>
                          </a:solidFill>
                          <a:latin typeface="Arial"/>
                          <a:cs typeface="Arial"/>
                        </a:rPr>
                        <a:t>Latency</a:t>
                      </a:r>
                      <a:endParaRPr sz="1000">
                        <a:latin typeface="Arial"/>
                        <a:cs typeface="Arial"/>
                      </a:endParaRPr>
                    </a:p>
                  </a:txBody>
                  <a:tcPr marL="0" marR="0" marT="0" marB="0">
                    <a:solidFill>
                      <a:srgbClr val="000000"/>
                    </a:solidFill>
                  </a:tcPr>
                </a:tc>
                <a:extLst>
                  <a:ext uri="{0D108BD9-81ED-4DB2-BD59-A6C34878D82A}">
                    <a16:rowId xmlns:a16="http://schemas.microsoft.com/office/drawing/2014/main" val="10000"/>
                  </a:ext>
                </a:extLst>
              </a:tr>
              <a:tr h="209549">
                <a:tc>
                  <a:txBody>
                    <a:bodyPr/>
                    <a:lstStyle/>
                    <a:p>
                      <a:pPr algn="ctr">
                        <a:lnSpc>
                          <a:spcPct val="100000"/>
                        </a:lnSpc>
                        <a:spcBef>
                          <a:spcPts val="110"/>
                        </a:spcBef>
                      </a:pPr>
                      <a:r>
                        <a:rPr sz="1000" spc="-5" dirty="0">
                          <a:latin typeface="Arial"/>
                          <a:cs typeface="Arial"/>
                        </a:rPr>
                        <a:t>50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algn="ctr">
                        <a:lnSpc>
                          <a:spcPct val="100000"/>
                        </a:lnSpc>
                        <a:spcBef>
                          <a:spcPts val="110"/>
                        </a:spcBef>
                      </a:pPr>
                      <a:r>
                        <a:rPr sz="1000" spc="-5" dirty="0">
                          <a:latin typeface="Arial"/>
                          <a:cs typeface="Arial"/>
                        </a:rPr>
                        <a:t>3.0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algn="ctr">
                        <a:lnSpc>
                          <a:spcPct val="100000"/>
                        </a:lnSpc>
                        <a:spcBef>
                          <a:spcPts val="110"/>
                        </a:spcBef>
                      </a:pPr>
                      <a:r>
                        <a:rPr sz="1000" spc="-5" dirty="0">
                          <a:latin typeface="Arial"/>
                          <a:cs typeface="Arial"/>
                        </a:rPr>
                        <a:t>3.1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09549">
                <a:tc>
                  <a:txBody>
                    <a:bodyPr/>
                    <a:lstStyle/>
                    <a:p>
                      <a:pPr algn="ctr">
                        <a:lnSpc>
                          <a:spcPct val="100000"/>
                        </a:lnSpc>
                        <a:spcBef>
                          <a:spcPts val="70"/>
                        </a:spcBef>
                      </a:pPr>
                      <a:r>
                        <a:rPr sz="1000" spc="-5" dirty="0">
                          <a:latin typeface="Arial"/>
                          <a:cs typeface="Arial"/>
                        </a:rPr>
                        <a:t>1500</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70"/>
                        </a:spcBef>
                      </a:pPr>
                      <a:r>
                        <a:rPr sz="1000" spc="-5" dirty="0">
                          <a:latin typeface="Arial"/>
                          <a:cs typeface="Arial"/>
                        </a:rPr>
                        <a:t>3.7</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70"/>
                        </a:spcBef>
                      </a:pPr>
                      <a:r>
                        <a:rPr sz="1000" spc="-5" dirty="0">
                          <a:latin typeface="Arial"/>
                          <a:cs typeface="Arial"/>
                        </a:rPr>
                        <a:t>15.5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85749">
                <a:tc>
                  <a:txBody>
                    <a:bodyPr/>
                    <a:lstStyle/>
                    <a:p>
                      <a:pPr algn="ctr">
                        <a:lnSpc>
                          <a:spcPct val="100000"/>
                        </a:lnSpc>
                        <a:spcBef>
                          <a:spcPts val="55"/>
                        </a:spcBef>
                      </a:pPr>
                      <a:r>
                        <a:rPr sz="1400" b="1" spc="-5" dirty="0">
                          <a:latin typeface="Arial"/>
                          <a:cs typeface="Arial"/>
                        </a:rPr>
                        <a:t>6500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algn="ctr">
                        <a:lnSpc>
                          <a:spcPct val="100000"/>
                        </a:lnSpc>
                        <a:spcBef>
                          <a:spcPts val="55"/>
                        </a:spcBef>
                      </a:pPr>
                      <a:r>
                        <a:rPr sz="1400" b="1" spc="-5" dirty="0">
                          <a:latin typeface="Arial"/>
                          <a:cs typeface="Arial"/>
                        </a:rPr>
                        <a:t>6.8</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algn="ctr">
                        <a:lnSpc>
                          <a:spcPct val="100000"/>
                        </a:lnSpc>
                        <a:spcBef>
                          <a:spcPts val="55"/>
                        </a:spcBef>
                      </a:pPr>
                      <a:r>
                        <a:rPr sz="1400" b="1" spc="-5" dirty="0">
                          <a:latin typeface="Arial"/>
                          <a:cs typeface="Arial"/>
                        </a:rPr>
                        <a:t>67.4</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extLst>
                  <a:ext uri="{0D108BD9-81ED-4DB2-BD59-A6C34878D82A}">
                    <a16:rowId xmlns:a16="http://schemas.microsoft.com/office/drawing/2014/main" val="10003"/>
                  </a:ext>
                </a:extLst>
              </a:tr>
            </a:tbl>
          </a:graphicData>
        </a:graphic>
      </p:graphicFrame>
      <p:sp>
        <p:nvSpPr>
          <p:cNvPr id="15" name="object 15"/>
          <p:cNvSpPr/>
          <p:nvPr/>
        </p:nvSpPr>
        <p:spPr>
          <a:xfrm>
            <a:off x="2139350" y="4127424"/>
            <a:ext cx="640080" cy="320040"/>
          </a:xfrm>
          <a:custGeom>
            <a:avLst/>
            <a:gdLst/>
            <a:ahLst/>
            <a:cxnLst/>
            <a:rect l="l" t="t" r="r" b="b"/>
            <a:pathLst>
              <a:path w="640080" h="320039">
                <a:moveTo>
                  <a:pt x="0" y="79949"/>
                </a:moveTo>
                <a:lnTo>
                  <a:pt x="479699" y="79949"/>
                </a:lnTo>
                <a:lnTo>
                  <a:pt x="479699" y="0"/>
                </a:lnTo>
                <a:lnTo>
                  <a:pt x="639599" y="159899"/>
                </a:lnTo>
                <a:lnTo>
                  <a:pt x="479699" y="319799"/>
                </a:lnTo>
                <a:lnTo>
                  <a:pt x="479699" y="239849"/>
                </a:lnTo>
                <a:lnTo>
                  <a:pt x="0" y="239849"/>
                </a:lnTo>
                <a:lnTo>
                  <a:pt x="0" y="79949"/>
                </a:lnTo>
                <a:close/>
              </a:path>
            </a:pathLst>
          </a:custGeom>
          <a:ln w="9524">
            <a:solidFill>
              <a:srgbClr val="595959"/>
            </a:solidFill>
          </a:ln>
        </p:spPr>
        <p:txBody>
          <a:bodyPr wrap="square" lIns="0" tIns="0" rIns="0" bIns="0" rtlCol="0"/>
          <a:lstStyle/>
          <a:p>
            <a:endParaRPr/>
          </a:p>
        </p:txBody>
      </p:sp>
      <p:sp>
        <p:nvSpPr>
          <p:cNvPr id="16" name="object 16"/>
          <p:cNvSpPr/>
          <p:nvPr/>
        </p:nvSpPr>
        <p:spPr>
          <a:xfrm>
            <a:off x="6674869" y="4127421"/>
            <a:ext cx="639445" cy="320040"/>
          </a:xfrm>
          <a:custGeom>
            <a:avLst/>
            <a:gdLst/>
            <a:ahLst/>
            <a:cxnLst/>
            <a:rect l="l" t="t" r="r" b="b"/>
            <a:pathLst>
              <a:path w="639445" h="320039">
                <a:moveTo>
                  <a:pt x="638999" y="239849"/>
                </a:moveTo>
                <a:lnTo>
                  <a:pt x="159899" y="239849"/>
                </a:lnTo>
                <a:lnTo>
                  <a:pt x="159899" y="319799"/>
                </a:lnTo>
                <a:lnTo>
                  <a:pt x="0" y="159899"/>
                </a:lnTo>
                <a:lnTo>
                  <a:pt x="159899" y="0"/>
                </a:lnTo>
                <a:lnTo>
                  <a:pt x="159899" y="79949"/>
                </a:lnTo>
                <a:lnTo>
                  <a:pt x="638999" y="79949"/>
                </a:lnTo>
                <a:lnTo>
                  <a:pt x="638999" y="239849"/>
                </a:lnTo>
                <a:close/>
              </a:path>
            </a:pathLst>
          </a:custGeom>
          <a:ln w="9524">
            <a:solidFill>
              <a:srgbClr val="595959"/>
            </a:solidFill>
          </a:ln>
        </p:spPr>
        <p:txBody>
          <a:bodyPr wrap="square" lIns="0" tIns="0" rIns="0" bIns="0" rtlCol="0"/>
          <a:lstStyle/>
          <a:p>
            <a:endParaRPr/>
          </a:p>
        </p:txBody>
      </p:sp>
      <p:sp>
        <p:nvSpPr>
          <p:cNvPr id="17" name="object 17"/>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73</a:t>
            </a:fld>
            <a:endParaRPr spc="-5"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14391" y="556163"/>
            <a:ext cx="2890071" cy="30241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270175" y="952350"/>
            <a:ext cx="6517849" cy="213202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065399" y="998150"/>
            <a:ext cx="1239225" cy="393600"/>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971875" y="2969500"/>
            <a:ext cx="1546225" cy="224790"/>
          </a:xfrm>
          <a:prstGeom prst="rect">
            <a:avLst/>
          </a:prstGeom>
        </p:spPr>
        <p:txBody>
          <a:bodyPr vert="horz" wrap="square" lIns="0" tIns="0" rIns="0" bIns="0" rtlCol="0">
            <a:spAutoFit/>
          </a:bodyPr>
          <a:lstStyle/>
          <a:p>
            <a:pPr marL="12700">
              <a:lnSpc>
                <a:spcPct val="100000"/>
              </a:lnSpc>
            </a:pPr>
            <a:r>
              <a:rPr sz="1400" spc="-5" dirty="0">
                <a:latin typeface="Arial"/>
                <a:cs typeface="Arial"/>
              </a:rPr>
              <a:t>File System</a:t>
            </a:r>
            <a:r>
              <a:rPr sz="1400" spc="-30" dirty="0">
                <a:latin typeface="Arial"/>
                <a:cs typeface="Arial"/>
              </a:rPr>
              <a:t> </a:t>
            </a:r>
            <a:r>
              <a:rPr sz="1400" spc="-5" dirty="0">
                <a:latin typeface="Arial"/>
                <a:cs typeface="Arial"/>
              </a:rPr>
              <a:t>Clients</a:t>
            </a:r>
            <a:endParaRPr sz="1400">
              <a:latin typeface="Arial"/>
              <a:cs typeface="Arial"/>
            </a:endParaRPr>
          </a:p>
        </p:txBody>
      </p:sp>
      <p:sp>
        <p:nvSpPr>
          <p:cNvPr id="6" name="object 6"/>
          <p:cNvSpPr/>
          <p:nvPr/>
        </p:nvSpPr>
        <p:spPr>
          <a:xfrm>
            <a:off x="5943000" y="767024"/>
            <a:ext cx="1705610" cy="899794"/>
          </a:xfrm>
          <a:custGeom>
            <a:avLst/>
            <a:gdLst/>
            <a:ahLst/>
            <a:cxnLst/>
            <a:rect l="l" t="t" r="r" b="b"/>
            <a:pathLst>
              <a:path w="1705609" h="899794">
                <a:moveTo>
                  <a:pt x="0" y="0"/>
                </a:moveTo>
                <a:lnTo>
                  <a:pt x="1705499" y="0"/>
                </a:lnTo>
                <a:lnTo>
                  <a:pt x="1705499" y="899399"/>
                </a:lnTo>
                <a:lnTo>
                  <a:pt x="0" y="899399"/>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5943000" y="767024"/>
            <a:ext cx="1705610" cy="899794"/>
          </a:xfrm>
          <a:custGeom>
            <a:avLst/>
            <a:gdLst/>
            <a:ahLst/>
            <a:cxnLst/>
            <a:rect l="l" t="t" r="r" b="b"/>
            <a:pathLst>
              <a:path w="1705609" h="899794">
                <a:moveTo>
                  <a:pt x="0" y="0"/>
                </a:moveTo>
                <a:lnTo>
                  <a:pt x="1705499" y="0"/>
                </a:lnTo>
                <a:lnTo>
                  <a:pt x="1705499" y="899399"/>
                </a:lnTo>
                <a:lnTo>
                  <a:pt x="0" y="899399"/>
                </a:lnTo>
                <a:lnTo>
                  <a:pt x="0" y="0"/>
                </a:lnTo>
                <a:close/>
              </a:path>
            </a:pathLst>
          </a:custGeom>
          <a:ln w="9524">
            <a:solidFill>
              <a:srgbClr val="FFFFFF"/>
            </a:solidFill>
          </a:ln>
        </p:spPr>
        <p:txBody>
          <a:bodyPr wrap="square" lIns="0" tIns="0" rIns="0" bIns="0" rtlCol="0"/>
          <a:lstStyle/>
          <a:p>
            <a:endParaRPr/>
          </a:p>
        </p:txBody>
      </p:sp>
      <p:sp>
        <p:nvSpPr>
          <p:cNvPr id="8" name="object 8"/>
          <p:cNvSpPr/>
          <p:nvPr/>
        </p:nvSpPr>
        <p:spPr>
          <a:xfrm>
            <a:off x="2778949" y="3713250"/>
            <a:ext cx="1290320" cy="209550"/>
          </a:xfrm>
          <a:custGeom>
            <a:avLst/>
            <a:gdLst/>
            <a:ahLst/>
            <a:cxnLst/>
            <a:rect l="l" t="t" r="r" b="b"/>
            <a:pathLst>
              <a:path w="1290320" h="209550">
                <a:moveTo>
                  <a:pt x="0" y="0"/>
                </a:moveTo>
                <a:lnTo>
                  <a:pt x="1290049" y="0"/>
                </a:lnTo>
                <a:lnTo>
                  <a:pt x="1290049" y="209549"/>
                </a:lnTo>
                <a:lnTo>
                  <a:pt x="0" y="209549"/>
                </a:lnTo>
                <a:lnTo>
                  <a:pt x="0" y="0"/>
                </a:lnTo>
                <a:close/>
              </a:path>
            </a:pathLst>
          </a:custGeom>
          <a:solidFill>
            <a:srgbClr val="FFFFFF"/>
          </a:solidFill>
        </p:spPr>
        <p:txBody>
          <a:bodyPr wrap="square" lIns="0" tIns="0" rIns="0" bIns="0" rtlCol="0"/>
          <a:lstStyle/>
          <a:p>
            <a:endParaRPr/>
          </a:p>
        </p:txBody>
      </p:sp>
      <p:sp>
        <p:nvSpPr>
          <p:cNvPr id="9" name="object 9"/>
          <p:cNvSpPr/>
          <p:nvPr/>
        </p:nvSpPr>
        <p:spPr>
          <a:xfrm>
            <a:off x="4069000" y="3713250"/>
            <a:ext cx="1393825" cy="209550"/>
          </a:xfrm>
          <a:custGeom>
            <a:avLst/>
            <a:gdLst/>
            <a:ahLst/>
            <a:cxnLst/>
            <a:rect l="l" t="t" r="r" b="b"/>
            <a:pathLst>
              <a:path w="1393825" h="209550">
                <a:moveTo>
                  <a:pt x="0" y="0"/>
                </a:moveTo>
                <a:lnTo>
                  <a:pt x="1393249" y="0"/>
                </a:lnTo>
                <a:lnTo>
                  <a:pt x="1393249" y="209549"/>
                </a:lnTo>
                <a:lnTo>
                  <a:pt x="0" y="209549"/>
                </a:lnTo>
                <a:lnTo>
                  <a:pt x="0" y="0"/>
                </a:lnTo>
                <a:close/>
              </a:path>
            </a:pathLst>
          </a:custGeom>
          <a:solidFill>
            <a:srgbClr val="FFFFFF"/>
          </a:solidFill>
        </p:spPr>
        <p:txBody>
          <a:bodyPr wrap="square" lIns="0" tIns="0" rIns="0" bIns="0" rtlCol="0"/>
          <a:lstStyle/>
          <a:p>
            <a:endParaRPr/>
          </a:p>
        </p:txBody>
      </p:sp>
      <p:sp>
        <p:nvSpPr>
          <p:cNvPr id="10" name="object 10"/>
          <p:cNvSpPr/>
          <p:nvPr/>
        </p:nvSpPr>
        <p:spPr>
          <a:xfrm>
            <a:off x="5462249" y="3713250"/>
            <a:ext cx="1212850" cy="209550"/>
          </a:xfrm>
          <a:custGeom>
            <a:avLst/>
            <a:gdLst/>
            <a:ahLst/>
            <a:cxnLst/>
            <a:rect l="l" t="t" r="r" b="b"/>
            <a:pathLst>
              <a:path w="1212850" h="209550">
                <a:moveTo>
                  <a:pt x="0" y="0"/>
                </a:moveTo>
                <a:lnTo>
                  <a:pt x="1212624" y="0"/>
                </a:lnTo>
                <a:lnTo>
                  <a:pt x="1212624" y="209549"/>
                </a:lnTo>
                <a:lnTo>
                  <a:pt x="0" y="209549"/>
                </a:lnTo>
                <a:lnTo>
                  <a:pt x="0" y="0"/>
                </a:lnTo>
                <a:close/>
              </a:path>
            </a:pathLst>
          </a:custGeom>
          <a:solidFill>
            <a:srgbClr val="FFFFFF"/>
          </a:solidFill>
        </p:spPr>
        <p:txBody>
          <a:bodyPr wrap="square" lIns="0" tIns="0" rIns="0" bIns="0" rtlCol="0"/>
          <a:lstStyle/>
          <a:p>
            <a:endParaRPr/>
          </a:p>
        </p:txBody>
      </p:sp>
      <p:sp>
        <p:nvSpPr>
          <p:cNvPr id="11" name="object 11"/>
          <p:cNvSpPr/>
          <p:nvPr/>
        </p:nvSpPr>
        <p:spPr>
          <a:xfrm>
            <a:off x="2778949" y="3922800"/>
            <a:ext cx="1290320" cy="209550"/>
          </a:xfrm>
          <a:custGeom>
            <a:avLst/>
            <a:gdLst/>
            <a:ahLst/>
            <a:cxnLst/>
            <a:rect l="l" t="t" r="r" b="b"/>
            <a:pathLst>
              <a:path w="1290320" h="209550">
                <a:moveTo>
                  <a:pt x="0" y="0"/>
                </a:moveTo>
                <a:lnTo>
                  <a:pt x="1290049" y="0"/>
                </a:lnTo>
                <a:lnTo>
                  <a:pt x="1290049" y="209549"/>
                </a:lnTo>
                <a:lnTo>
                  <a:pt x="0" y="209549"/>
                </a:lnTo>
                <a:lnTo>
                  <a:pt x="0" y="0"/>
                </a:lnTo>
                <a:close/>
              </a:path>
            </a:pathLst>
          </a:custGeom>
          <a:solidFill>
            <a:srgbClr val="FFFFFF"/>
          </a:solidFill>
        </p:spPr>
        <p:txBody>
          <a:bodyPr wrap="square" lIns="0" tIns="0" rIns="0" bIns="0" rtlCol="0"/>
          <a:lstStyle/>
          <a:p>
            <a:endParaRPr/>
          </a:p>
        </p:txBody>
      </p:sp>
      <p:sp>
        <p:nvSpPr>
          <p:cNvPr id="12" name="object 12"/>
          <p:cNvSpPr/>
          <p:nvPr/>
        </p:nvSpPr>
        <p:spPr>
          <a:xfrm>
            <a:off x="4069000" y="3922800"/>
            <a:ext cx="1393825" cy="209550"/>
          </a:xfrm>
          <a:custGeom>
            <a:avLst/>
            <a:gdLst/>
            <a:ahLst/>
            <a:cxnLst/>
            <a:rect l="l" t="t" r="r" b="b"/>
            <a:pathLst>
              <a:path w="1393825" h="209550">
                <a:moveTo>
                  <a:pt x="0" y="0"/>
                </a:moveTo>
                <a:lnTo>
                  <a:pt x="1393249" y="0"/>
                </a:lnTo>
                <a:lnTo>
                  <a:pt x="1393249" y="209549"/>
                </a:lnTo>
                <a:lnTo>
                  <a:pt x="0" y="209549"/>
                </a:lnTo>
                <a:lnTo>
                  <a:pt x="0" y="0"/>
                </a:lnTo>
                <a:close/>
              </a:path>
            </a:pathLst>
          </a:custGeom>
          <a:solidFill>
            <a:srgbClr val="FFFFFF"/>
          </a:solidFill>
        </p:spPr>
        <p:txBody>
          <a:bodyPr wrap="square" lIns="0" tIns="0" rIns="0" bIns="0" rtlCol="0"/>
          <a:lstStyle/>
          <a:p>
            <a:endParaRPr/>
          </a:p>
        </p:txBody>
      </p:sp>
      <p:sp>
        <p:nvSpPr>
          <p:cNvPr id="13" name="object 13"/>
          <p:cNvSpPr/>
          <p:nvPr/>
        </p:nvSpPr>
        <p:spPr>
          <a:xfrm>
            <a:off x="5462249" y="3922800"/>
            <a:ext cx="1212850" cy="209550"/>
          </a:xfrm>
          <a:custGeom>
            <a:avLst/>
            <a:gdLst/>
            <a:ahLst/>
            <a:cxnLst/>
            <a:rect l="l" t="t" r="r" b="b"/>
            <a:pathLst>
              <a:path w="1212850" h="209550">
                <a:moveTo>
                  <a:pt x="0" y="0"/>
                </a:moveTo>
                <a:lnTo>
                  <a:pt x="1212624" y="0"/>
                </a:lnTo>
                <a:lnTo>
                  <a:pt x="1212624" y="209549"/>
                </a:lnTo>
                <a:lnTo>
                  <a:pt x="0" y="209549"/>
                </a:lnTo>
                <a:lnTo>
                  <a:pt x="0" y="0"/>
                </a:lnTo>
                <a:close/>
              </a:path>
            </a:pathLst>
          </a:custGeom>
          <a:solidFill>
            <a:srgbClr val="FFFFFF"/>
          </a:solidFill>
        </p:spPr>
        <p:txBody>
          <a:bodyPr wrap="square" lIns="0" tIns="0" rIns="0" bIns="0" rtlCol="0"/>
          <a:lstStyle/>
          <a:p>
            <a:endParaRPr/>
          </a:p>
        </p:txBody>
      </p:sp>
      <p:graphicFrame>
        <p:nvGraphicFramePr>
          <p:cNvPr id="14" name="object 14"/>
          <p:cNvGraphicFramePr>
            <a:graphicFrameLocks noGrp="1"/>
          </p:cNvGraphicFramePr>
          <p:nvPr/>
        </p:nvGraphicFramePr>
        <p:xfrm>
          <a:off x="2774187" y="3503700"/>
          <a:ext cx="3895922" cy="914396"/>
        </p:xfrm>
        <a:graphic>
          <a:graphicData uri="http://schemas.openxmlformats.org/drawingml/2006/table">
            <a:tbl>
              <a:tblPr firstRow="1" bandRow="1">
                <a:tableStyleId>{2D5ABB26-0587-4C30-8999-92F81FD0307C}</a:tableStyleId>
              </a:tblPr>
              <a:tblGrid>
                <a:gridCol w="1290049">
                  <a:extLst>
                    <a:ext uri="{9D8B030D-6E8A-4147-A177-3AD203B41FA5}">
                      <a16:colId xmlns:a16="http://schemas.microsoft.com/office/drawing/2014/main" val="20000"/>
                    </a:ext>
                  </a:extLst>
                </a:gridCol>
                <a:gridCol w="1393249">
                  <a:extLst>
                    <a:ext uri="{9D8B030D-6E8A-4147-A177-3AD203B41FA5}">
                      <a16:colId xmlns:a16="http://schemas.microsoft.com/office/drawing/2014/main" val="20001"/>
                    </a:ext>
                  </a:extLst>
                </a:gridCol>
                <a:gridCol w="1212624">
                  <a:extLst>
                    <a:ext uri="{9D8B030D-6E8A-4147-A177-3AD203B41FA5}">
                      <a16:colId xmlns:a16="http://schemas.microsoft.com/office/drawing/2014/main" val="20002"/>
                    </a:ext>
                  </a:extLst>
                </a:gridCol>
              </a:tblGrid>
              <a:tr h="209549">
                <a:tc>
                  <a:txBody>
                    <a:bodyPr/>
                    <a:lstStyle/>
                    <a:p>
                      <a:pPr algn="ctr">
                        <a:lnSpc>
                          <a:spcPct val="100000"/>
                        </a:lnSpc>
                        <a:spcBef>
                          <a:spcPts val="110"/>
                        </a:spcBef>
                      </a:pPr>
                      <a:r>
                        <a:rPr sz="1000" b="1" spc="-5" dirty="0">
                          <a:solidFill>
                            <a:srgbClr val="FFFFFF"/>
                          </a:solidFill>
                          <a:latin typeface="Arial"/>
                          <a:cs typeface="Arial"/>
                        </a:rPr>
                        <a:t>No of</a:t>
                      </a:r>
                      <a:r>
                        <a:rPr sz="1000" b="1" spc="-55" dirty="0">
                          <a:solidFill>
                            <a:srgbClr val="FFFFFF"/>
                          </a:solidFill>
                          <a:latin typeface="Arial"/>
                          <a:cs typeface="Arial"/>
                        </a:rPr>
                        <a:t> </a:t>
                      </a:r>
                      <a:r>
                        <a:rPr sz="1000" b="1" spc="-5" dirty="0">
                          <a:solidFill>
                            <a:srgbClr val="FFFFFF"/>
                          </a:solidFill>
                          <a:latin typeface="Arial"/>
                          <a:cs typeface="Arial"/>
                        </a:rPr>
                        <a:t>Clients</a:t>
                      </a:r>
                      <a:endParaRPr sz="1000">
                        <a:latin typeface="Arial"/>
                        <a:cs typeface="Arial"/>
                      </a:endParaRPr>
                    </a:p>
                  </a:txBody>
                  <a:tcPr marL="0" marR="0" marT="0" marB="0">
                    <a:solidFill>
                      <a:srgbClr val="000000"/>
                    </a:solidFill>
                  </a:tcPr>
                </a:tc>
                <a:tc>
                  <a:txBody>
                    <a:bodyPr/>
                    <a:lstStyle/>
                    <a:p>
                      <a:pPr algn="ctr">
                        <a:lnSpc>
                          <a:spcPct val="100000"/>
                        </a:lnSpc>
                        <a:spcBef>
                          <a:spcPts val="110"/>
                        </a:spcBef>
                      </a:pPr>
                      <a:r>
                        <a:rPr sz="1000" b="1" spc="-5" dirty="0">
                          <a:solidFill>
                            <a:srgbClr val="FFFFFF"/>
                          </a:solidFill>
                          <a:latin typeface="Arial"/>
                          <a:cs typeface="Arial"/>
                        </a:rPr>
                        <a:t>HopsFS</a:t>
                      </a:r>
                      <a:r>
                        <a:rPr sz="1000" b="1" spc="-50" dirty="0">
                          <a:solidFill>
                            <a:srgbClr val="FFFFFF"/>
                          </a:solidFill>
                          <a:latin typeface="Arial"/>
                          <a:cs typeface="Arial"/>
                        </a:rPr>
                        <a:t> </a:t>
                      </a:r>
                      <a:r>
                        <a:rPr sz="1000" b="1" spc="-5" dirty="0">
                          <a:solidFill>
                            <a:srgbClr val="FFFFFF"/>
                          </a:solidFill>
                          <a:latin typeface="Arial"/>
                          <a:cs typeface="Arial"/>
                        </a:rPr>
                        <a:t>Latency</a:t>
                      </a:r>
                      <a:endParaRPr sz="1000">
                        <a:latin typeface="Arial"/>
                        <a:cs typeface="Arial"/>
                      </a:endParaRPr>
                    </a:p>
                  </a:txBody>
                  <a:tcPr marL="0" marR="0" marT="0" marB="0">
                    <a:solidFill>
                      <a:srgbClr val="000000"/>
                    </a:solidFill>
                  </a:tcPr>
                </a:tc>
                <a:tc>
                  <a:txBody>
                    <a:bodyPr/>
                    <a:lstStyle/>
                    <a:p>
                      <a:pPr algn="ctr">
                        <a:lnSpc>
                          <a:spcPct val="100000"/>
                        </a:lnSpc>
                        <a:spcBef>
                          <a:spcPts val="110"/>
                        </a:spcBef>
                      </a:pPr>
                      <a:r>
                        <a:rPr sz="1000" b="1" spc="-5" dirty="0">
                          <a:solidFill>
                            <a:srgbClr val="FFFFFF"/>
                          </a:solidFill>
                          <a:latin typeface="Arial"/>
                          <a:cs typeface="Arial"/>
                        </a:rPr>
                        <a:t>HDFS</a:t>
                      </a:r>
                      <a:r>
                        <a:rPr sz="1000" b="1" spc="-55" dirty="0">
                          <a:solidFill>
                            <a:srgbClr val="FFFFFF"/>
                          </a:solidFill>
                          <a:latin typeface="Arial"/>
                          <a:cs typeface="Arial"/>
                        </a:rPr>
                        <a:t> </a:t>
                      </a:r>
                      <a:r>
                        <a:rPr sz="1000" b="1" spc="-5" dirty="0">
                          <a:solidFill>
                            <a:srgbClr val="FFFFFF"/>
                          </a:solidFill>
                          <a:latin typeface="Arial"/>
                          <a:cs typeface="Arial"/>
                        </a:rPr>
                        <a:t>Latency</a:t>
                      </a:r>
                      <a:endParaRPr sz="1000">
                        <a:latin typeface="Arial"/>
                        <a:cs typeface="Arial"/>
                      </a:endParaRPr>
                    </a:p>
                  </a:txBody>
                  <a:tcPr marL="0" marR="0" marT="0" marB="0">
                    <a:solidFill>
                      <a:srgbClr val="000000"/>
                    </a:solidFill>
                  </a:tcPr>
                </a:tc>
                <a:extLst>
                  <a:ext uri="{0D108BD9-81ED-4DB2-BD59-A6C34878D82A}">
                    <a16:rowId xmlns:a16="http://schemas.microsoft.com/office/drawing/2014/main" val="10000"/>
                  </a:ext>
                </a:extLst>
              </a:tr>
              <a:tr h="209549">
                <a:tc>
                  <a:txBody>
                    <a:bodyPr/>
                    <a:lstStyle/>
                    <a:p>
                      <a:pPr algn="ctr">
                        <a:lnSpc>
                          <a:spcPct val="100000"/>
                        </a:lnSpc>
                        <a:spcBef>
                          <a:spcPts val="110"/>
                        </a:spcBef>
                      </a:pPr>
                      <a:r>
                        <a:rPr sz="1000" spc="-5" dirty="0">
                          <a:latin typeface="Arial"/>
                          <a:cs typeface="Arial"/>
                        </a:rPr>
                        <a:t>50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algn="ctr">
                        <a:lnSpc>
                          <a:spcPct val="100000"/>
                        </a:lnSpc>
                        <a:spcBef>
                          <a:spcPts val="110"/>
                        </a:spcBef>
                      </a:pPr>
                      <a:r>
                        <a:rPr sz="1000" spc="-5" dirty="0">
                          <a:latin typeface="Arial"/>
                          <a:cs typeface="Arial"/>
                        </a:rPr>
                        <a:t>3.0</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tc>
                  <a:txBody>
                    <a:bodyPr/>
                    <a:lstStyle/>
                    <a:p>
                      <a:pPr algn="ctr">
                        <a:lnSpc>
                          <a:spcPct val="100000"/>
                        </a:lnSpc>
                        <a:spcBef>
                          <a:spcPts val="110"/>
                        </a:spcBef>
                      </a:pPr>
                      <a:r>
                        <a:rPr sz="1000" spc="-5" dirty="0">
                          <a:latin typeface="Arial"/>
                          <a:cs typeface="Arial"/>
                        </a:rPr>
                        <a:t>3.1</a:t>
                      </a:r>
                      <a:endParaRPr sz="1000">
                        <a:latin typeface="Arial"/>
                        <a:cs typeface="Arial"/>
                      </a:endParaRPr>
                    </a:p>
                  </a:txBody>
                  <a:tcPr marL="0" marR="0" marT="0" marB="0">
                    <a:lnL w="9524">
                      <a:solidFill>
                        <a:srgbClr val="000000"/>
                      </a:solidFill>
                      <a:prstDash val="solid"/>
                    </a:lnL>
                    <a:lnR w="9524">
                      <a:solidFill>
                        <a:srgbClr val="000000"/>
                      </a:solidFill>
                      <a:prstDash val="solid"/>
                    </a:lnR>
                    <a:lnB w="9524">
                      <a:solidFill>
                        <a:srgbClr val="000000"/>
                      </a:solidFill>
                      <a:prstDash val="solid"/>
                    </a:lnB>
                  </a:tcPr>
                </a:tc>
                <a:extLst>
                  <a:ext uri="{0D108BD9-81ED-4DB2-BD59-A6C34878D82A}">
                    <a16:rowId xmlns:a16="http://schemas.microsoft.com/office/drawing/2014/main" val="10001"/>
                  </a:ext>
                </a:extLst>
              </a:tr>
              <a:tr h="209549">
                <a:tc>
                  <a:txBody>
                    <a:bodyPr/>
                    <a:lstStyle/>
                    <a:p>
                      <a:pPr algn="ctr">
                        <a:lnSpc>
                          <a:spcPct val="100000"/>
                        </a:lnSpc>
                        <a:spcBef>
                          <a:spcPts val="70"/>
                        </a:spcBef>
                      </a:pPr>
                      <a:r>
                        <a:rPr sz="1000" spc="-5" dirty="0">
                          <a:latin typeface="Arial"/>
                          <a:cs typeface="Arial"/>
                        </a:rPr>
                        <a:t>1500</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70"/>
                        </a:spcBef>
                      </a:pPr>
                      <a:r>
                        <a:rPr sz="1000" spc="-5" dirty="0">
                          <a:latin typeface="Arial"/>
                          <a:cs typeface="Arial"/>
                        </a:rPr>
                        <a:t>3.7</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tc>
                  <a:txBody>
                    <a:bodyPr/>
                    <a:lstStyle/>
                    <a:p>
                      <a:pPr algn="ctr">
                        <a:lnSpc>
                          <a:spcPct val="100000"/>
                        </a:lnSpc>
                        <a:spcBef>
                          <a:spcPts val="70"/>
                        </a:spcBef>
                      </a:pPr>
                      <a:r>
                        <a:rPr sz="1000" spc="-5" dirty="0">
                          <a:latin typeface="Arial"/>
                          <a:cs typeface="Arial"/>
                        </a:rPr>
                        <a:t>15.5</a:t>
                      </a:r>
                      <a:endParaRPr sz="10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tcPr>
                </a:tc>
                <a:extLst>
                  <a:ext uri="{0D108BD9-81ED-4DB2-BD59-A6C34878D82A}">
                    <a16:rowId xmlns:a16="http://schemas.microsoft.com/office/drawing/2014/main" val="10002"/>
                  </a:ext>
                </a:extLst>
              </a:tr>
              <a:tr h="285749">
                <a:tc>
                  <a:txBody>
                    <a:bodyPr/>
                    <a:lstStyle/>
                    <a:p>
                      <a:pPr algn="ctr">
                        <a:lnSpc>
                          <a:spcPct val="100000"/>
                        </a:lnSpc>
                        <a:spcBef>
                          <a:spcPts val="55"/>
                        </a:spcBef>
                      </a:pPr>
                      <a:r>
                        <a:rPr sz="1400" b="1" spc="-5" dirty="0">
                          <a:latin typeface="Arial"/>
                          <a:cs typeface="Arial"/>
                        </a:rPr>
                        <a:t>6500</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algn="ctr">
                        <a:lnSpc>
                          <a:spcPct val="100000"/>
                        </a:lnSpc>
                        <a:spcBef>
                          <a:spcPts val="55"/>
                        </a:spcBef>
                      </a:pPr>
                      <a:r>
                        <a:rPr sz="1400" b="1" spc="-5" dirty="0">
                          <a:latin typeface="Arial"/>
                          <a:cs typeface="Arial"/>
                        </a:rPr>
                        <a:t>6.8</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tc>
                  <a:txBody>
                    <a:bodyPr/>
                    <a:lstStyle/>
                    <a:p>
                      <a:pPr algn="ctr">
                        <a:lnSpc>
                          <a:spcPct val="100000"/>
                        </a:lnSpc>
                        <a:spcBef>
                          <a:spcPts val="55"/>
                        </a:spcBef>
                      </a:pPr>
                      <a:r>
                        <a:rPr sz="1400" b="1" spc="-5" dirty="0">
                          <a:latin typeface="Arial"/>
                          <a:cs typeface="Arial"/>
                        </a:rPr>
                        <a:t>67.4</a:t>
                      </a:r>
                      <a:endParaRPr sz="1400">
                        <a:latin typeface="Arial"/>
                        <a:cs typeface="Arial"/>
                      </a:endParaRPr>
                    </a:p>
                  </a:txBody>
                  <a:tcPr marL="0" marR="0" marT="0" marB="0">
                    <a:lnL w="9524">
                      <a:solidFill>
                        <a:srgbClr val="000000"/>
                      </a:solidFill>
                      <a:prstDash val="solid"/>
                    </a:lnL>
                    <a:lnR w="9524">
                      <a:solidFill>
                        <a:srgbClr val="000000"/>
                      </a:solidFill>
                      <a:prstDash val="solid"/>
                    </a:lnR>
                    <a:lnT w="9524">
                      <a:solidFill>
                        <a:srgbClr val="000000"/>
                      </a:solidFill>
                      <a:prstDash val="solid"/>
                    </a:lnT>
                    <a:lnB w="9524">
                      <a:solidFill>
                        <a:srgbClr val="000000"/>
                      </a:solidFill>
                      <a:prstDash val="solid"/>
                    </a:lnB>
                    <a:solidFill>
                      <a:srgbClr val="E69137"/>
                    </a:solidFill>
                  </a:tcPr>
                </a:tc>
                <a:extLst>
                  <a:ext uri="{0D108BD9-81ED-4DB2-BD59-A6C34878D82A}">
                    <a16:rowId xmlns:a16="http://schemas.microsoft.com/office/drawing/2014/main" val="10003"/>
                  </a:ext>
                </a:extLst>
              </a:tr>
            </a:tbl>
          </a:graphicData>
        </a:graphic>
      </p:graphicFrame>
      <p:sp>
        <p:nvSpPr>
          <p:cNvPr id="15" name="object 15"/>
          <p:cNvSpPr/>
          <p:nvPr/>
        </p:nvSpPr>
        <p:spPr>
          <a:xfrm>
            <a:off x="2139350" y="4127424"/>
            <a:ext cx="640080" cy="320040"/>
          </a:xfrm>
          <a:custGeom>
            <a:avLst/>
            <a:gdLst/>
            <a:ahLst/>
            <a:cxnLst/>
            <a:rect l="l" t="t" r="r" b="b"/>
            <a:pathLst>
              <a:path w="640080" h="320039">
                <a:moveTo>
                  <a:pt x="0" y="79949"/>
                </a:moveTo>
                <a:lnTo>
                  <a:pt x="479699" y="79949"/>
                </a:lnTo>
                <a:lnTo>
                  <a:pt x="479699" y="0"/>
                </a:lnTo>
                <a:lnTo>
                  <a:pt x="639599" y="159899"/>
                </a:lnTo>
                <a:lnTo>
                  <a:pt x="479699" y="319799"/>
                </a:lnTo>
                <a:lnTo>
                  <a:pt x="479699" y="239849"/>
                </a:lnTo>
                <a:lnTo>
                  <a:pt x="0" y="239849"/>
                </a:lnTo>
                <a:lnTo>
                  <a:pt x="0" y="79949"/>
                </a:lnTo>
                <a:close/>
              </a:path>
            </a:pathLst>
          </a:custGeom>
          <a:ln w="9524">
            <a:solidFill>
              <a:srgbClr val="595959"/>
            </a:solidFill>
          </a:ln>
        </p:spPr>
        <p:txBody>
          <a:bodyPr wrap="square" lIns="0" tIns="0" rIns="0" bIns="0" rtlCol="0"/>
          <a:lstStyle/>
          <a:p>
            <a:endParaRPr/>
          </a:p>
        </p:txBody>
      </p:sp>
      <p:sp>
        <p:nvSpPr>
          <p:cNvPr id="16" name="object 16"/>
          <p:cNvSpPr/>
          <p:nvPr/>
        </p:nvSpPr>
        <p:spPr>
          <a:xfrm>
            <a:off x="6674869" y="4127421"/>
            <a:ext cx="639445" cy="320040"/>
          </a:xfrm>
          <a:custGeom>
            <a:avLst/>
            <a:gdLst/>
            <a:ahLst/>
            <a:cxnLst/>
            <a:rect l="l" t="t" r="r" b="b"/>
            <a:pathLst>
              <a:path w="639445" h="320039">
                <a:moveTo>
                  <a:pt x="638999" y="239849"/>
                </a:moveTo>
                <a:lnTo>
                  <a:pt x="159899" y="239849"/>
                </a:lnTo>
                <a:lnTo>
                  <a:pt x="159899" y="319799"/>
                </a:lnTo>
                <a:lnTo>
                  <a:pt x="0" y="159899"/>
                </a:lnTo>
                <a:lnTo>
                  <a:pt x="159899" y="0"/>
                </a:lnTo>
                <a:lnTo>
                  <a:pt x="159899" y="79949"/>
                </a:lnTo>
                <a:lnTo>
                  <a:pt x="638999" y="79949"/>
                </a:lnTo>
                <a:lnTo>
                  <a:pt x="638999" y="239849"/>
                </a:lnTo>
                <a:close/>
              </a:path>
            </a:pathLst>
          </a:custGeom>
          <a:ln w="9524">
            <a:solidFill>
              <a:srgbClr val="595959"/>
            </a:solidFill>
          </a:ln>
        </p:spPr>
        <p:txBody>
          <a:bodyPr wrap="square" lIns="0" tIns="0" rIns="0" bIns="0" rtlCol="0"/>
          <a:lstStyle/>
          <a:p>
            <a:endParaRPr/>
          </a:p>
        </p:txBody>
      </p:sp>
      <p:sp>
        <p:nvSpPr>
          <p:cNvPr id="17" name="object 17"/>
          <p:cNvSpPr txBox="1">
            <a:spLocks noGrp="1"/>
          </p:cNvSpPr>
          <p:nvPr>
            <p:ph type="title"/>
          </p:nvPr>
        </p:nvSpPr>
        <p:spPr>
          <a:xfrm>
            <a:off x="2825832" y="1237845"/>
            <a:ext cx="6115050" cy="617220"/>
          </a:xfrm>
          <a:prstGeom prst="rect">
            <a:avLst/>
          </a:prstGeom>
        </p:spPr>
        <p:txBody>
          <a:bodyPr vert="horz" wrap="square" lIns="0" tIns="0" rIns="0" bIns="0" rtlCol="0">
            <a:spAutoFit/>
          </a:bodyPr>
          <a:lstStyle/>
          <a:p>
            <a:pPr marL="12700">
              <a:lnSpc>
                <a:spcPct val="100000"/>
              </a:lnSpc>
              <a:tabLst>
                <a:tab pos="4069715" algn="l"/>
              </a:tabLst>
            </a:pPr>
            <a:r>
              <a:rPr sz="2400" spc="-5" dirty="0"/>
              <a:t>For 6500 clients</a:t>
            </a:r>
            <a:r>
              <a:rPr sz="2400" spc="70" dirty="0"/>
              <a:t> </a:t>
            </a:r>
            <a:r>
              <a:rPr sz="2400" spc="-5" dirty="0"/>
              <a:t>HopsFS</a:t>
            </a:r>
            <a:r>
              <a:rPr sz="2400" spc="20" dirty="0"/>
              <a:t> </a:t>
            </a:r>
            <a:r>
              <a:rPr sz="2400" spc="-5" dirty="0"/>
              <a:t>has	</a:t>
            </a:r>
            <a:r>
              <a:rPr sz="4000" b="1" spc="-5" dirty="0">
                <a:latin typeface="Arial"/>
                <a:cs typeface="Arial"/>
              </a:rPr>
              <a:t>10</a:t>
            </a:r>
            <a:r>
              <a:rPr sz="4000" b="1" spc="-80" dirty="0">
                <a:latin typeface="Arial"/>
                <a:cs typeface="Arial"/>
              </a:rPr>
              <a:t> </a:t>
            </a:r>
            <a:r>
              <a:rPr sz="4000" b="1" spc="-5" dirty="0">
                <a:latin typeface="Arial"/>
                <a:cs typeface="Arial"/>
              </a:rPr>
              <a:t>times</a:t>
            </a:r>
            <a:endParaRPr sz="4000" dirty="0">
              <a:latin typeface="Arial"/>
              <a:cs typeface="Arial"/>
            </a:endParaRPr>
          </a:p>
        </p:txBody>
      </p:sp>
      <p:sp>
        <p:nvSpPr>
          <p:cNvPr id="19" name="object 19"/>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74</a:t>
            </a:fld>
            <a:endParaRPr spc="-5" dirty="0"/>
          </a:p>
        </p:txBody>
      </p:sp>
      <p:sp>
        <p:nvSpPr>
          <p:cNvPr id="18" name="object 18"/>
          <p:cNvSpPr txBox="1"/>
          <p:nvPr/>
        </p:nvSpPr>
        <p:spPr>
          <a:xfrm>
            <a:off x="2832061" y="1898071"/>
            <a:ext cx="3394075" cy="375920"/>
          </a:xfrm>
          <a:prstGeom prst="rect">
            <a:avLst/>
          </a:prstGeom>
        </p:spPr>
        <p:txBody>
          <a:bodyPr vert="horz" wrap="square" lIns="0" tIns="0" rIns="0" bIns="0" rtlCol="0">
            <a:spAutoFit/>
          </a:bodyPr>
          <a:lstStyle/>
          <a:p>
            <a:pPr marL="12700">
              <a:lnSpc>
                <a:spcPct val="100000"/>
              </a:lnSpc>
            </a:pPr>
            <a:r>
              <a:rPr sz="2400" spc="-5" dirty="0">
                <a:latin typeface="Arial"/>
                <a:cs typeface="Arial"/>
              </a:rPr>
              <a:t>lower latency than</a:t>
            </a:r>
            <a:r>
              <a:rPr sz="2400" spc="-20" dirty="0">
                <a:latin typeface="Arial"/>
                <a:cs typeface="Arial"/>
              </a:rPr>
              <a:t> </a:t>
            </a:r>
            <a:r>
              <a:rPr sz="2400" spc="-5" dirty="0">
                <a:latin typeface="Arial"/>
                <a:cs typeface="Arial"/>
              </a:rPr>
              <a:t>HDFS</a:t>
            </a:r>
            <a:endParaRPr sz="2400" dirty="0">
              <a:latin typeface="Arial"/>
              <a:cs typeface="Aria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99" y="0"/>
                </a:lnTo>
                <a:lnTo>
                  <a:pt x="9143999" y="5143499"/>
                </a:lnTo>
                <a:lnTo>
                  <a:pt x="0" y="5143499"/>
                </a:lnTo>
                <a:lnTo>
                  <a:pt x="0" y="0"/>
                </a:lnTo>
                <a:close/>
              </a:path>
            </a:pathLst>
          </a:custGeom>
          <a:solidFill>
            <a:srgbClr val="000000"/>
          </a:solidFill>
        </p:spPr>
        <p:txBody>
          <a:bodyPr wrap="square" lIns="0" tIns="0" rIns="0" bIns="0" rtlCol="0"/>
          <a:lstStyle/>
          <a:p>
            <a:endParaRPr/>
          </a:p>
        </p:txBody>
      </p:sp>
      <p:sp>
        <p:nvSpPr>
          <p:cNvPr id="3" name="object 3"/>
          <p:cNvSpPr/>
          <p:nvPr/>
        </p:nvSpPr>
        <p:spPr>
          <a:xfrm>
            <a:off x="2788213" y="1300418"/>
            <a:ext cx="3294172" cy="3294188"/>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50541" y="1463188"/>
            <a:ext cx="2652944" cy="302418"/>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707891" y="1461998"/>
            <a:ext cx="4937462" cy="30360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464871" y="1347351"/>
            <a:ext cx="240665" cy="1426845"/>
          </a:xfrm>
          <a:prstGeom prst="rect">
            <a:avLst/>
          </a:prstGeom>
        </p:spPr>
        <p:txBody>
          <a:bodyPr vert="horz" wrap="square" lIns="0" tIns="0" rIns="0" bIns="0" rtlCol="0">
            <a:spAutoFit/>
          </a:bodyPr>
          <a:lstStyle/>
          <a:p>
            <a:pPr marL="12700">
              <a:lnSpc>
                <a:spcPct val="100000"/>
              </a:lnSpc>
            </a:pPr>
            <a:r>
              <a:rPr sz="2800" dirty="0">
                <a:solidFill>
                  <a:srgbClr val="FFFFFF"/>
                </a:solidFill>
                <a:latin typeface="Arial"/>
                <a:cs typeface="Arial"/>
              </a:rPr>
              <a:t>●</a:t>
            </a:r>
            <a:endParaRPr sz="2800">
              <a:latin typeface="Arial"/>
              <a:cs typeface="Arial"/>
            </a:endParaRPr>
          </a:p>
          <a:p>
            <a:pPr>
              <a:lnSpc>
                <a:spcPct val="100000"/>
              </a:lnSpc>
              <a:spcBef>
                <a:spcPts val="12"/>
              </a:spcBef>
            </a:pPr>
            <a:endParaRPr sz="3850">
              <a:latin typeface="Times New Roman"/>
              <a:cs typeface="Times New Roman"/>
            </a:endParaRPr>
          </a:p>
          <a:p>
            <a:pPr marL="12700">
              <a:lnSpc>
                <a:spcPct val="100000"/>
              </a:lnSpc>
            </a:pPr>
            <a:r>
              <a:rPr sz="2800" dirty="0">
                <a:solidFill>
                  <a:srgbClr val="FFFFFF"/>
                </a:solidFill>
                <a:latin typeface="Arial"/>
                <a:cs typeface="Arial"/>
              </a:rPr>
              <a:t>●</a:t>
            </a:r>
            <a:endParaRPr sz="2800">
              <a:latin typeface="Arial"/>
              <a:cs typeface="Arial"/>
            </a:endParaRPr>
          </a:p>
        </p:txBody>
      </p:sp>
      <p:sp>
        <p:nvSpPr>
          <p:cNvPr id="9" name="object 9"/>
          <p:cNvSpPr/>
          <p:nvPr/>
        </p:nvSpPr>
        <p:spPr>
          <a:xfrm>
            <a:off x="950541" y="2453788"/>
            <a:ext cx="1593021" cy="302418"/>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669391" y="2453788"/>
            <a:ext cx="3451201" cy="30256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6228688" y="2452598"/>
            <a:ext cx="1911550" cy="290810"/>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937090" y="2949088"/>
            <a:ext cx="7709936" cy="302567"/>
          </a:xfrm>
          <a:prstGeom prst="rect">
            <a:avLst/>
          </a:prstGeom>
          <a:blipFill>
            <a:blip r:embed="rId9" cstate="print"/>
            <a:stretch>
              <a:fillRect/>
            </a:stretch>
          </a:blipFill>
        </p:spPr>
        <p:txBody>
          <a:bodyPr wrap="square" lIns="0" tIns="0" rIns="0" bIns="0" rtlCol="0"/>
          <a:lstStyle/>
          <a:p>
            <a:endParaRPr/>
          </a:p>
        </p:txBody>
      </p:sp>
      <p:sp>
        <p:nvSpPr>
          <p:cNvPr id="13" name="object 13"/>
          <p:cNvSpPr txBox="1">
            <a:spLocks noGrp="1"/>
          </p:cNvSpPr>
          <p:nvPr>
            <p:ph type="title"/>
          </p:nvPr>
        </p:nvSpPr>
        <p:spPr>
          <a:xfrm>
            <a:off x="3772175" y="465624"/>
            <a:ext cx="2696210" cy="581660"/>
          </a:xfrm>
          <a:prstGeom prst="rect">
            <a:avLst/>
          </a:prstGeom>
        </p:spPr>
        <p:txBody>
          <a:bodyPr vert="horz" wrap="square" lIns="0" tIns="0" rIns="0" bIns="0" rtlCol="0">
            <a:spAutoFit/>
          </a:bodyPr>
          <a:lstStyle/>
          <a:p>
            <a:pPr marL="12700">
              <a:lnSpc>
                <a:spcPct val="100000"/>
              </a:lnSpc>
            </a:pPr>
            <a:r>
              <a:rPr sz="3600" spc="165" dirty="0">
                <a:solidFill>
                  <a:srgbClr val="FFFFFF"/>
                </a:solidFill>
                <a:latin typeface="Lucida Sans Unicode"/>
                <a:cs typeface="Lucida Sans Unicode"/>
              </a:rPr>
              <a:t>Conclusion</a:t>
            </a:r>
            <a:endParaRPr sz="3600">
              <a:latin typeface="Lucida Sans Unicode"/>
              <a:cs typeface="Lucida Sans Unicode"/>
            </a:endParaRPr>
          </a:p>
        </p:txBody>
      </p:sp>
      <p:sp>
        <p:nvSpPr>
          <p:cNvPr id="14" name="object 14"/>
          <p:cNvSpPr/>
          <p:nvPr/>
        </p:nvSpPr>
        <p:spPr>
          <a:xfrm>
            <a:off x="5196750" y="3250300"/>
            <a:ext cx="2864951" cy="1753600"/>
          </a:xfrm>
          <a:prstGeom prst="rect">
            <a:avLst/>
          </a:prstGeom>
          <a:blipFill>
            <a:blip r:embed="rId10" cstate="print"/>
            <a:stretch>
              <a:fillRect/>
            </a:stretch>
          </a:blipFill>
        </p:spPr>
        <p:txBody>
          <a:bodyPr wrap="square" lIns="0" tIns="0" rIns="0" bIns="0" rtlCol="0"/>
          <a:lstStyle/>
          <a:p>
            <a:endParaRPr/>
          </a:p>
        </p:txBody>
      </p:sp>
      <p:sp>
        <p:nvSpPr>
          <p:cNvPr id="15" name="object 15"/>
          <p:cNvSpPr/>
          <p:nvPr/>
        </p:nvSpPr>
        <p:spPr>
          <a:xfrm>
            <a:off x="3094337" y="355909"/>
            <a:ext cx="604799" cy="604774"/>
          </a:xfrm>
          <a:prstGeom prst="rect">
            <a:avLst/>
          </a:prstGeom>
          <a:blipFill>
            <a:blip r:embed="rId11" cstate="print"/>
            <a:stretch>
              <a:fillRect/>
            </a:stretch>
          </a:blipFill>
        </p:spPr>
        <p:txBody>
          <a:bodyPr wrap="square" lIns="0" tIns="0" rIns="0" bIns="0" rtlCol="0"/>
          <a:lstStyle/>
          <a:p>
            <a:endParaRPr/>
          </a:p>
        </p:txBody>
      </p:sp>
      <p:sp>
        <p:nvSpPr>
          <p:cNvPr id="16" name="object 16"/>
          <p:cNvSpPr txBox="1"/>
          <p:nvPr/>
        </p:nvSpPr>
        <p:spPr>
          <a:xfrm>
            <a:off x="5816175" y="3751462"/>
            <a:ext cx="696595" cy="224790"/>
          </a:xfrm>
          <a:prstGeom prst="rect">
            <a:avLst/>
          </a:prstGeom>
        </p:spPr>
        <p:txBody>
          <a:bodyPr vert="horz" wrap="square" lIns="0" tIns="0" rIns="0" bIns="0" rtlCol="0">
            <a:spAutoFit/>
          </a:bodyPr>
          <a:lstStyle/>
          <a:p>
            <a:pPr marL="12700">
              <a:lnSpc>
                <a:spcPct val="100000"/>
              </a:lnSpc>
            </a:pPr>
            <a:r>
              <a:rPr sz="1400" b="1" spc="-5" dirty="0">
                <a:latin typeface="Arial"/>
                <a:cs typeface="Arial"/>
              </a:rPr>
              <a:t>HopsFS</a:t>
            </a:r>
            <a:endParaRPr sz="1400">
              <a:latin typeface="Arial"/>
              <a:cs typeface="Arial"/>
            </a:endParaRPr>
          </a:p>
        </p:txBody>
      </p:sp>
      <p:sp>
        <p:nvSpPr>
          <p:cNvPr id="18" name="object 18"/>
          <p:cNvSpPr txBox="1">
            <a:spLocks noGrp="1"/>
          </p:cNvSpPr>
          <p:nvPr>
            <p:ph type="sldNum" sz="quarter" idx="7"/>
          </p:nvPr>
        </p:nvSpPr>
        <p:spPr>
          <a:prstGeom prst="rect">
            <a:avLst/>
          </a:prstGeom>
        </p:spPr>
        <p:txBody>
          <a:bodyPr vert="horz" wrap="square" lIns="0" tIns="0" rIns="0" bIns="0" rtlCol="0">
            <a:spAutoFit/>
          </a:bodyPr>
          <a:lstStyle/>
          <a:p>
            <a:pPr marL="25400">
              <a:lnSpc>
                <a:spcPts val="1110"/>
              </a:lnSpc>
            </a:pPr>
            <a:fld id="{81D60167-4931-47E6-BA6A-407CBD079E47}" type="slidenum">
              <a:rPr spc="-5" dirty="0"/>
              <a:t>75</a:t>
            </a:fld>
            <a:endParaRPr spc="-5" dirty="0"/>
          </a:p>
        </p:txBody>
      </p:sp>
      <p:sp>
        <p:nvSpPr>
          <p:cNvPr id="17" name="object 17"/>
          <p:cNvSpPr txBox="1"/>
          <p:nvPr/>
        </p:nvSpPr>
        <p:spPr>
          <a:xfrm>
            <a:off x="7894875" y="4489212"/>
            <a:ext cx="509270" cy="224790"/>
          </a:xfrm>
          <a:prstGeom prst="rect">
            <a:avLst/>
          </a:prstGeom>
        </p:spPr>
        <p:txBody>
          <a:bodyPr vert="horz" wrap="square" lIns="0" tIns="0" rIns="0" bIns="0" rtlCol="0">
            <a:spAutoFit/>
          </a:bodyPr>
          <a:lstStyle/>
          <a:p>
            <a:pPr marL="12700">
              <a:lnSpc>
                <a:spcPct val="100000"/>
              </a:lnSpc>
            </a:pPr>
            <a:r>
              <a:rPr sz="1400" b="1" spc="-5" dirty="0">
                <a:solidFill>
                  <a:srgbClr val="FFFFFF"/>
                </a:solidFill>
                <a:latin typeface="Arial"/>
                <a:cs typeface="Arial"/>
              </a:rPr>
              <a:t>HDFS</a:t>
            </a:r>
            <a:endParaRPr sz="1400">
              <a:latin typeface="Arial"/>
              <a:cs typeface="Arial"/>
            </a:endParaRPr>
          </a:p>
        </p:txBody>
      </p:sp>
      <p:sp>
        <p:nvSpPr>
          <p:cNvPr id="19" name="文本框 18"/>
          <p:cNvSpPr txBox="1"/>
          <p:nvPr/>
        </p:nvSpPr>
        <p:spPr>
          <a:xfrm>
            <a:off x="851839" y="1782662"/>
            <a:ext cx="7916986" cy="523220"/>
          </a:xfrm>
          <a:prstGeom prst="rect">
            <a:avLst/>
          </a:prstGeom>
          <a:noFill/>
        </p:spPr>
        <p:txBody>
          <a:bodyPr wrap="square" rtlCol="0">
            <a:spAutoFit/>
          </a:bodyPr>
          <a:lstStyle/>
          <a:p>
            <a:r>
              <a:rPr lang="en-US" altLang="zh-CN" sz="2800" dirty="0">
                <a:solidFill>
                  <a:schemeClr val="bg1"/>
                </a:solidFill>
              </a:rPr>
              <a:t>stores its metadata in an external </a:t>
            </a:r>
            <a:r>
              <a:rPr lang="en-US" altLang="zh-CN" sz="2800" dirty="0" err="1">
                <a:solidFill>
                  <a:schemeClr val="bg1"/>
                </a:solidFill>
              </a:rPr>
              <a:t>NewSQL</a:t>
            </a:r>
            <a:r>
              <a:rPr lang="en-US" altLang="zh-CN" sz="2800" dirty="0">
                <a:solidFill>
                  <a:schemeClr val="bg1"/>
                </a:solidFill>
              </a:rPr>
              <a:t> database</a:t>
            </a:r>
            <a:endParaRPr lang="zh-CN" altLang="en-US" sz="28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90675" y="176212"/>
            <a:ext cx="5962650" cy="4791075"/>
          </a:xfrm>
          <a:prstGeom prst="rect">
            <a:avLst/>
          </a:prstGeom>
        </p:spPr>
      </p:pic>
    </p:spTree>
    <p:extLst>
      <p:ext uri="{BB962C8B-B14F-4D97-AF65-F5344CB8AC3E}">
        <p14:creationId xmlns:p14="http://schemas.microsoft.com/office/powerpoint/2010/main" val="1174742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7041" y="632363"/>
            <a:ext cx="4491386" cy="302418"/>
          </a:xfrm>
          <a:prstGeom prst="rect">
            <a:avLst/>
          </a:prstGeom>
          <a:blipFill>
            <a:blip r:embed="rId3" cstate="print"/>
            <a:stretch>
              <a:fillRect/>
            </a:stretch>
          </a:blipFill>
        </p:spPr>
        <p:txBody>
          <a:bodyPr wrap="square" lIns="0" tIns="0" rIns="0" bIns="0" rtlCol="0"/>
          <a:lstStyle/>
          <a:p>
            <a:endParaRPr/>
          </a:p>
        </p:txBody>
      </p:sp>
      <p:sp>
        <p:nvSpPr>
          <p:cNvPr id="3" name="object 3"/>
          <p:cNvSpPr/>
          <p:nvPr/>
        </p:nvSpPr>
        <p:spPr>
          <a:xfrm>
            <a:off x="2277262" y="1152462"/>
            <a:ext cx="4486274" cy="3552824"/>
          </a:xfrm>
          <a:prstGeom prst="rect">
            <a:avLst/>
          </a:prstGeom>
          <a:blipFill>
            <a:blip r:embed="rId4" cstate="print"/>
            <a:stretch>
              <a:fillRect/>
            </a:stretch>
          </a:blipFill>
        </p:spPr>
        <p:txBody>
          <a:bodyPr wrap="square" lIns="0" tIns="0" rIns="0" bIns="0" rtlCol="0"/>
          <a:lstStyle/>
          <a:p>
            <a:endParaRPr/>
          </a:p>
        </p:txBody>
      </p:sp>
      <p:sp>
        <p:nvSpPr>
          <p:cNvPr id="4" name="object 4"/>
          <p:cNvSpPr/>
          <p:nvPr/>
        </p:nvSpPr>
        <p:spPr>
          <a:xfrm>
            <a:off x="5129350" y="2263650"/>
            <a:ext cx="1233798" cy="1209750"/>
          </a:xfrm>
          <a:prstGeom prst="rect">
            <a:avLst/>
          </a:prstGeom>
          <a:blipFill>
            <a:blip r:embed="rId5" cstate="print"/>
            <a:stretch>
              <a:fillRect/>
            </a:stretch>
          </a:blipFill>
        </p:spPr>
        <p:txBody>
          <a:bodyPr wrap="square" lIns="0" tIns="0" rIns="0" bIns="0" rtlCol="0"/>
          <a:lstStyle/>
          <a:p>
            <a:endParaRPr/>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95885">
              <a:lnSpc>
                <a:spcPts val="1110"/>
              </a:lnSpc>
            </a:pPr>
            <a:fld id="{81D60167-4931-47E6-BA6A-407CBD079E47}" type="slidenum">
              <a:rPr spc="-5" dirty="0"/>
              <a:t>9</a:t>
            </a:fld>
            <a:endParaRPr spc="-5"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FFF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963</TotalTime>
  <Words>4561</Words>
  <Application>Microsoft Office PowerPoint</Application>
  <PresentationFormat>全屏显示(16:9)</PresentationFormat>
  <Paragraphs>705</Paragraphs>
  <Slides>75</Slides>
  <Notes>60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75</vt:i4>
      </vt:variant>
    </vt:vector>
  </HeadingPairs>
  <TitlesOfParts>
    <vt:vector size="86" baseType="lpstr">
      <vt:lpstr>MS PGothic</vt:lpstr>
      <vt:lpstr>NimbusMonL-Bold</vt:lpstr>
      <vt:lpstr>NimbusMonL-Regu</vt:lpstr>
      <vt:lpstr>等线</vt:lpstr>
      <vt:lpstr>宋体</vt:lpstr>
      <vt:lpstr>Arial</vt:lpstr>
      <vt:lpstr>Calibri</vt:lpstr>
      <vt:lpstr>Consolas</vt:lpstr>
      <vt:lpstr>Lucida Sans Unicode</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user</vt:lpstr>
      <vt:lpstr>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16X the performance  of HDFS.</vt:lpstr>
      <vt:lpstr>PowerPoint 演示文稿</vt:lpstr>
      <vt:lpstr>PowerPoint 演示文稿</vt:lpstr>
      <vt:lpstr>PowerPoint 演示文稿</vt:lpstr>
      <vt:lpstr>PowerPoint 演示文稿</vt:lpstr>
      <vt:lpstr>PowerPoint 演示文稿</vt:lpstr>
      <vt:lpstr>PowerPoint 演示文稿</vt:lpstr>
      <vt:lpstr>For 6500 clients HopsFS has 10 times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王双龙</cp:lastModifiedBy>
  <cp:revision>159</cp:revision>
  <dcterms:created xsi:type="dcterms:W3CDTF">2017-09-25T20:14:33Z</dcterms:created>
  <dcterms:modified xsi:type="dcterms:W3CDTF">2017-09-27T03:45:55Z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